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3"/>
  </p:notesMasterIdLst>
  <p:sldIdLst>
    <p:sldId id="256" r:id="rId2"/>
    <p:sldId id="257" r:id="rId3"/>
    <p:sldId id="258" r:id="rId4"/>
    <p:sldId id="259" r:id="rId5"/>
    <p:sldId id="260" r:id="rId6"/>
    <p:sldId id="261" r:id="rId7"/>
    <p:sldId id="262" r:id="rId8"/>
    <p:sldId id="263" r:id="rId9"/>
    <p:sldId id="264" r:id="rId10"/>
    <p:sldId id="265" r:id="rId11"/>
    <p:sldId id="266" r:id="rId12"/>
    <p:sldId id="359" r:id="rId13"/>
    <p:sldId id="268" r:id="rId14"/>
    <p:sldId id="269" r:id="rId15"/>
    <p:sldId id="270" r:id="rId16"/>
    <p:sldId id="271" r:id="rId17"/>
    <p:sldId id="272" r:id="rId18"/>
    <p:sldId id="273" r:id="rId19"/>
    <p:sldId id="274" r:id="rId20"/>
    <p:sldId id="275" r:id="rId21"/>
    <p:sldId id="276" r:id="rId22"/>
    <p:sldId id="279" r:id="rId23"/>
    <p:sldId id="278" r:id="rId24"/>
    <p:sldId id="281" r:id="rId25"/>
    <p:sldId id="282" r:id="rId26"/>
    <p:sldId id="283" r:id="rId27"/>
    <p:sldId id="284" r:id="rId28"/>
    <p:sldId id="285" r:id="rId29"/>
    <p:sldId id="286" r:id="rId30"/>
    <p:sldId id="287" r:id="rId31"/>
    <p:sldId id="288" r:id="rId32"/>
    <p:sldId id="289" r:id="rId33"/>
    <p:sldId id="290" r:id="rId34"/>
    <p:sldId id="291" r:id="rId35"/>
    <p:sldId id="280" r:id="rId36"/>
    <p:sldId id="292" r:id="rId37"/>
    <p:sldId id="296" r:id="rId38"/>
    <p:sldId id="297" r:id="rId39"/>
    <p:sldId id="298" r:id="rId40"/>
    <p:sldId id="299" r:id="rId41"/>
    <p:sldId id="302" r:id="rId42"/>
    <p:sldId id="303" r:id="rId43"/>
    <p:sldId id="304" r:id="rId44"/>
    <p:sldId id="305" r:id="rId45"/>
    <p:sldId id="306" r:id="rId46"/>
    <p:sldId id="307" r:id="rId47"/>
    <p:sldId id="308"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5" r:id="rId62"/>
    <p:sldId id="326" r:id="rId63"/>
    <p:sldId id="327"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3" r:id="rId78"/>
    <p:sldId id="344" r:id="rId79"/>
    <p:sldId id="345" r:id="rId80"/>
    <p:sldId id="346" r:id="rId81"/>
    <p:sldId id="347" r:id="rId82"/>
    <p:sldId id="349" r:id="rId83"/>
    <p:sldId id="350" r:id="rId84"/>
    <p:sldId id="351" r:id="rId85"/>
    <p:sldId id="352" r:id="rId86"/>
    <p:sldId id="353" r:id="rId87"/>
    <p:sldId id="354" r:id="rId88"/>
    <p:sldId id="355" r:id="rId89"/>
    <p:sldId id="356" r:id="rId90"/>
    <p:sldId id="360" r:id="rId91"/>
    <p:sldId id="358" r:id="rId92"/>
  </p:sldIdLst>
  <p:sldSz cx="18288000" cy="10287000"/>
  <p:notesSz cx="7010400" cy="9296400"/>
  <p:embeddedFontLst>
    <p:embeddedFont>
      <p:font typeface="Outfit" pitchFamily="2" charset="0"/>
      <p:regular r:id="rId94"/>
      <p:bold r:id="rId95"/>
    </p:embeddedFont>
    <p:embeddedFont>
      <p:font typeface="Outfit Bold" pitchFamily="2" charset="0"/>
      <p:regular r:id="rId96"/>
      <p:bold r:id="rId97"/>
    </p:embeddedFont>
    <p:embeddedFont>
      <p:font typeface="Outfit Medium" pitchFamily="2" charset="0"/>
      <p:regular r:id="rId98"/>
    </p:embeddedFont>
    <p:embeddedFont>
      <p:font typeface="Outfit SemiBold" pitchFamily="2" charset="0"/>
      <p:bold r:id="rId99"/>
    </p:embeddedFont>
    <p:embeddedFont>
      <p:font typeface="Outfit Semi-Bold" panose="020B0604020202020204" charset="0"/>
      <p:regular r:id="rId100"/>
    </p:embeddedFont>
    <p:embeddedFont>
      <p:font typeface="Outfit Thin" pitchFamily="2" charset="0"/>
      <p:regular r:id="rId10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DBDAA9-F172-48D7-B46B-578D504C8866}">
          <p14:sldIdLst>
            <p14:sldId id="256"/>
            <p14:sldId id="257"/>
            <p14:sldId id="258"/>
            <p14:sldId id="259"/>
            <p14:sldId id="260"/>
            <p14:sldId id="261"/>
            <p14:sldId id="262"/>
            <p14:sldId id="263"/>
            <p14:sldId id="264"/>
            <p14:sldId id="265"/>
            <p14:sldId id="266"/>
            <p14:sldId id="359"/>
            <p14:sldId id="268"/>
            <p14:sldId id="269"/>
            <p14:sldId id="270"/>
            <p14:sldId id="271"/>
            <p14:sldId id="272"/>
            <p14:sldId id="273"/>
            <p14:sldId id="274"/>
            <p14:sldId id="275"/>
            <p14:sldId id="276"/>
            <p14:sldId id="279"/>
            <p14:sldId id="278"/>
            <p14:sldId id="281"/>
            <p14:sldId id="282"/>
            <p14:sldId id="283"/>
            <p14:sldId id="284"/>
            <p14:sldId id="285"/>
            <p14:sldId id="286"/>
            <p14:sldId id="287"/>
            <p14:sldId id="288"/>
            <p14:sldId id="289"/>
            <p14:sldId id="290"/>
            <p14:sldId id="291"/>
            <p14:sldId id="280"/>
            <p14:sldId id="292"/>
            <p14:sldId id="296"/>
            <p14:sldId id="297"/>
            <p14:sldId id="298"/>
            <p14:sldId id="299"/>
            <p14:sldId id="302"/>
            <p14:sldId id="303"/>
            <p14:sldId id="304"/>
            <p14:sldId id="305"/>
            <p14:sldId id="306"/>
            <p14:sldId id="307"/>
            <p14:sldId id="308"/>
            <p14:sldId id="310"/>
            <p14:sldId id="311"/>
            <p14:sldId id="312"/>
            <p14:sldId id="313"/>
            <p14:sldId id="314"/>
            <p14:sldId id="315"/>
            <p14:sldId id="316"/>
            <p14:sldId id="317"/>
            <p14:sldId id="318"/>
            <p14:sldId id="319"/>
            <p14:sldId id="320"/>
            <p14:sldId id="321"/>
            <p14:sldId id="322"/>
            <p14:sldId id="325"/>
            <p14:sldId id="326"/>
            <p14:sldId id="327"/>
            <p14:sldId id="329"/>
            <p14:sldId id="330"/>
            <p14:sldId id="331"/>
            <p14:sldId id="332"/>
            <p14:sldId id="333"/>
            <p14:sldId id="334"/>
            <p14:sldId id="335"/>
            <p14:sldId id="336"/>
            <p14:sldId id="337"/>
            <p14:sldId id="338"/>
            <p14:sldId id="339"/>
            <p14:sldId id="340"/>
            <p14:sldId id="341"/>
            <p14:sldId id="343"/>
            <p14:sldId id="344"/>
            <p14:sldId id="345"/>
            <p14:sldId id="346"/>
            <p14:sldId id="347"/>
          </p14:sldIdLst>
        </p14:section>
        <p14:section name="Untitled Section" id="{91BF09E2-E3A7-42A1-B79C-4586828D96C8}">
          <p14:sldIdLst>
            <p14:sldId id="349"/>
            <p14:sldId id="350"/>
            <p14:sldId id="351"/>
            <p14:sldId id="352"/>
            <p14:sldId id="353"/>
            <p14:sldId id="354"/>
            <p14:sldId id="355"/>
            <p14:sldId id="356"/>
            <p14:sldId id="360"/>
            <p14:sldId id="3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112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1.fntdata"/><Relationship Id="rId99" Type="http://schemas.openxmlformats.org/officeDocument/2006/relationships/font" Target="fonts/font6.fntdata"/><Relationship Id="rId10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4.fntdata"/><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7.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font" Target="fonts/font5.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25.11.2024</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gov.mb.ca/labour/labbrd/pdf/lra_guide.pdf"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1025525"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5839115" cy="3132694"/>
          </a:xfrm>
          <a:prstGeom prst="rect">
            <a:avLst/>
          </a:prstGeom>
        </p:spPr>
        <p:txBody>
          <a:bodyPr vert="horz" lIns="93177" tIns="46589" rIns="93177" bIns="46589" rtlCol="0"/>
          <a:lstStyle/>
          <a:p>
            <a:r>
              <a:rPr lang="en-US" b="1"/>
              <a:t>Starting time: 9:00 am</a:t>
            </a:r>
            <a:endParaRPr lang="en-US" b="1">
              <a:ea typeface="Calibri"/>
              <a:cs typeface="Calibri"/>
            </a:endParaRPr>
          </a:p>
          <a:p>
            <a:endParaRPr lang="en-US"/>
          </a:p>
          <a:p>
            <a:r>
              <a:rPr lang="en-US" b="1"/>
              <a:t>Virtual prep:</a:t>
            </a:r>
            <a:endParaRPr lang="en-US" b="1">
              <a:ea typeface="Calibri"/>
              <a:cs typeface="Calibri"/>
            </a:endParaRPr>
          </a:p>
          <a:p>
            <a:pPr marL="174708" indent="-174708">
              <a:buFont typeface="Arial"/>
              <a:buChar char="•"/>
            </a:pPr>
            <a:r>
              <a:rPr lang="en-US"/>
              <a:t>Video, sound, display check/run through</a:t>
            </a:r>
            <a:endParaRPr lang="en-US">
              <a:ea typeface="Calibri"/>
              <a:cs typeface="Calibri"/>
            </a:endParaRPr>
          </a:p>
          <a:p>
            <a:pPr marL="174708" indent="-174708">
              <a:buFont typeface="Arial"/>
              <a:buChar char="•"/>
            </a:pPr>
            <a:r>
              <a:rPr lang="en-US"/>
              <a:t>PowerPoint loaded and ready to go</a:t>
            </a:r>
            <a:endParaRPr lang="en-US">
              <a:ea typeface="Calibri"/>
              <a:cs typeface="Calibri"/>
            </a:endParaRPr>
          </a:p>
          <a:p>
            <a:pPr marL="174708" indent="-174708">
              <a:buFont typeface="Arial"/>
              <a:buChar char="•"/>
            </a:pPr>
            <a:r>
              <a:rPr lang="en-US"/>
              <a:t>Confirm that MAHCP President and Executive Director are able to connect virtually</a:t>
            </a:r>
            <a:endParaRPr lang="en-US">
              <a:ea typeface="Calibri"/>
              <a:cs typeface="Calibri"/>
            </a:endParaRPr>
          </a:p>
          <a:p>
            <a:endParaRPr lang="en-US"/>
          </a:p>
          <a:p>
            <a:r>
              <a:rPr lang="en-US" b="1"/>
              <a:t>In person prep:  </a:t>
            </a:r>
            <a:endParaRPr lang="en-US" b="1">
              <a:ea typeface="Calibri"/>
              <a:cs typeface="Calibri"/>
            </a:endParaRPr>
          </a:p>
          <a:p>
            <a:pPr marL="174708" indent="-174708">
              <a:buFont typeface="Arial"/>
              <a:buChar char="•"/>
            </a:pPr>
            <a:r>
              <a:rPr lang="en-US"/>
              <a:t>PowerPoint Up</a:t>
            </a:r>
            <a:endParaRPr lang="en-US">
              <a:ea typeface="Calibri"/>
              <a:cs typeface="Calibri"/>
            </a:endParaRPr>
          </a:p>
          <a:p>
            <a:pPr marL="174708" indent="-174708">
              <a:buFont typeface="Arial"/>
              <a:buChar char="•"/>
            </a:pPr>
            <a:r>
              <a:rPr lang="en-US"/>
              <a:t>Tables Set Up</a:t>
            </a:r>
            <a:endParaRPr lang="en-US">
              <a:ea typeface="Calibri"/>
              <a:cs typeface="Calibri"/>
            </a:endParaRPr>
          </a:p>
          <a:p>
            <a:pPr marL="174708" indent="-174708">
              <a:buFont typeface="Arial"/>
              <a:buChar char="•"/>
            </a:pPr>
            <a:r>
              <a:rPr lang="en-US"/>
              <a:t>Drinking Water in room</a:t>
            </a:r>
            <a:endParaRPr lang="en-US">
              <a:ea typeface="Calibri"/>
              <a:cs typeface="Calibri"/>
            </a:endParaRPr>
          </a:p>
          <a:p>
            <a:endParaRPr lang="en-US"/>
          </a:p>
          <a:p>
            <a:r>
              <a:rPr lang="en-US" b="1"/>
              <a:t>Materials:</a:t>
            </a:r>
            <a:endParaRPr lang="en-US" b="1">
              <a:ea typeface="Calibri"/>
              <a:cs typeface="Calibri"/>
            </a:endParaRPr>
          </a:p>
          <a:p>
            <a:pPr marL="174708" indent="-174708">
              <a:buFont typeface="Arial"/>
              <a:buChar char="•"/>
            </a:pPr>
            <a:r>
              <a:rPr lang="en-US"/>
              <a:t>Padfolios</a:t>
            </a:r>
            <a:endParaRPr lang="en-US">
              <a:ea typeface="Calibri"/>
              <a:cs typeface="Calibri"/>
            </a:endParaRPr>
          </a:p>
          <a:p>
            <a:pPr marL="174708" indent="-174708">
              <a:buFont typeface="Arial"/>
              <a:buChar char="•"/>
            </a:pPr>
            <a:r>
              <a:rPr lang="en-US"/>
              <a:t>Print Out of PowerPoint</a:t>
            </a:r>
            <a:endParaRPr lang="en-US">
              <a:ea typeface="Calibri"/>
              <a:cs typeface="Calibri"/>
            </a:endParaRPr>
          </a:p>
          <a:p>
            <a:pPr marL="174708" indent="-174708">
              <a:buFont typeface="Arial"/>
              <a:buChar char="•"/>
            </a:pPr>
            <a:r>
              <a:rPr lang="en-US"/>
              <a:t>Stationary: Pens, Sticky Notes (on tables)</a:t>
            </a:r>
            <a:endParaRPr lang="en-US">
              <a:ea typeface="Calibri"/>
              <a:cs typeface="Calibri"/>
            </a:endParaRPr>
          </a:p>
          <a:p>
            <a:pPr marL="174708" indent="-174708">
              <a:buFont typeface="Arial"/>
              <a:buChar char="•"/>
            </a:pPr>
            <a:r>
              <a:rPr lang="en-US"/>
              <a:t>Heaters turned on (if needed)</a:t>
            </a:r>
            <a:endParaRPr lang="en-US">
              <a:ea typeface="Calibri"/>
              <a:cs typeface="Calibri"/>
            </a:endParaRPr>
          </a:p>
          <a:p>
            <a:endParaRPr lang="en-US">
              <a:ea typeface="Calibri"/>
              <a:cs typeface="Calibri"/>
            </a:endParaRP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1" y="3305387"/>
            <a:ext cx="5908353" cy="2972552"/>
          </a:xfrm>
        </p:spPr>
        <p:txBody>
          <a:bodyPr/>
          <a:lstStyle/>
          <a:p>
            <a:r>
              <a:rPr lang="en-US"/>
              <a:t>Angie – </a:t>
            </a:r>
          </a:p>
          <a:p>
            <a:endParaRPr lang="en-US"/>
          </a:p>
          <a:p>
            <a:r>
              <a:rPr lang="en-US"/>
              <a:t>Every organization has policies to help govern how the organization will do its work. MAHCP is no different. Policies are created and guided through various channels of the organization. The Constitution (which we will cover more later) contains the fundamental principles which govern its operation. It is very important to have the organization’s Policies for operation in writing. The governance policies are developed by the Executive Council and operational policies are developed and implemented by the ED. Policies my be adopted by Governance or Operations as required.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570466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96814" cy="3075846"/>
          </a:xfrm>
        </p:spPr>
        <p:txBody>
          <a:bodyPr/>
          <a:lstStyle/>
          <a:p>
            <a:r>
              <a:rPr lang="en-US"/>
              <a:t>Angie – </a:t>
            </a:r>
          </a:p>
          <a:p>
            <a:endParaRPr lang="en-US"/>
          </a:p>
          <a:p>
            <a:r>
              <a:rPr lang="en-US"/>
              <a:t>Every organization has policies to help govern how the organization will do its work. MAHCP is no different. Policies are created and guided through various channels of the organization. The Constitution (which we will cover more later) contains the fundamental principles which govern its operation. It is very important to have the organization’s Policies for operation in writing. The governance policies are developed by the Executive Council and operational policies are developed and implemented by the ED. Policies my be adopted by Governance or Operations as required.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1263748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1" y="3305387"/>
            <a:ext cx="5931433" cy="2949598"/>
          </a:xfrm>
        </p:spPr>
        <p:txBody>
          <a:bodyPr/>
          <a:lstStyle/>
          <a:p>
            <a:r>
              <a:rPr lang="en-US"/>
              <a:t>Roger – </a:t>
            </a:r>
          </a:p>
          <a:p>
            <a:pPr marL="174708" indent="-174708">
              <a:buFont typeface="Arial,Sans-Serif"/>
              <a:buChar char="•"/>
            </a:pPr>
            <a:r>
              <a:rPr lang="en-US"/>
              <a:t>In the late 1960’s, Laboratory Technologists had established an informal delegation of staff to try to meet with their employer to improve workplace conditions and wages within the labs of Winnipeg Hospitals</a:t>
            </a:r>
          </a:p>
          <a:p>
            <a:pPr marL="174708" indent="-174708">
              <a:buFont typeface="Arial,Sans-Serif"/>
              <a:buChar char="•"/>
            </a:pPr>
            <a:r>
              <a:rPr lang="en-US"/>
              <a:t>Management at that time, refused to meet with this group and informed them that the employer would only negotiate with a formal body, certified by the MB Labour Board.</a:t>
            </a: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1405367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39115" cy="3075846"/>
          </a:xfrm>
        </p:spPr>
        <p:txBody>
          <a:bodyPr/>
          <a:lstStyle/>
          <a:p>
            <a:r>
              <a:rPr lang="en-US"/>
              <a:t>Roger – </a:t>
            </a:r>
          </a:p>
          <a:p>
            <a:pPr marL="174708" indent="-174708">
              <a:buFont typeface="Arial"/>
              <a:buChar char="•"/>
            </a:pPr>
            <a:r>
              <a:rPr lang="en-US"/>
              <a:t>In the late 1960’s, Laboratory Technologists had established an informal delegation of staff to try to meet with their employer to improve workplace conditions and wages within the labs of Winnipeg Hospitals</a:t>
            </a:r>
            <a:endParaRPr lang="en-US">
              <a:ea typeface="Calibri"/>
              <a:cs typeface="Calibri"/>
            </a:endParaRPr>
          </a:p>
          <a:p>
            <a:pPr marL="174708" indent="-174708">
              <a:buFont typeface="Arial"/>
              <a:buChar char="•"/>
            </a:pPr>
            <a:r>
              <a:rPr lang="en-US"/>
              <a:t>Management at that time, refused to meet with this group and informed them that the employer would only negotiate with a formal body, certified by the MB Labour Board.</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2589057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6070812" cy="2995507"/>
          </a:xfrm>
        </p:spPr>
        <p:txBody>
          <a:bodyPr/>
          <a:lstStyle/>
          <a:p>
            <a:pPr marL="174708" indent="-174708">
              <a:buFont typeface="Arial"/>
              <a:buChar char="•"/>
            </a:pPr>
            <a:r>
              <a:rPr lang="en-US"/>
              <a:t>On October 22, 1970, a meeting was held to form a union.  Members were charged a $2.00 initiation fee and the first membership count was 74 Lab Technologists.  This newly formed union was then called The Manitoba Association of Medical Laboratory Technologists (MAMLT).</a:t>
            </a:r>
          </a:p>
          <a:p>
            <a:pPr marL="174708" indent="-174708">
              <a:buFont typeface="Arial"/>
              <a:buChar char="•"/>
            </a:pPr>
            <a:r>
              <a:rPr lang="en-US"/>
              <a:t>Some of the first Labour Board Certificates issued to this new union were for the Lab Techs at the Brandon General Hospital and also the Assiniboine Hospital in Brandon</a:t>
            </a:r>
            <a:endParaRPr lang="en-US">
              <a:ea typeface="Calibri"/>
              <a:cs typeface="Calibri"/>
            </a:endParaRPr>
          </a:p>
          <a:p>
            <a:pPr marL="174708" indent="-174708">
              <a:buFont typeface="Arial"/>
              <a:buChar char="•"/>
            </a:pPr>
            <a:r>
              <a:rPr lang="en-US"/>
              <a:t>Just out of interest, the first financial statement showed a balance of $68.48.</a:t>
            </a:r>
            <a:endParaRPr lang="en-US">
              <a:ea typeface="Calibri"/>
              <a:cs typeface="Calibri"/>
            </a:endParaRPr>
          </a:p>
          <a:p>
            <a:pPr marL="174708" indent="-174708">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257804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1" y="3305387"/>
            <a:ext cx="5850655" cy="2859935"/>
          </a:xfrm>
        </p:spPr>
        <p:txBody>
          <a:bodyPr/>
          <a:lstStyle/>
          <a:p>
            <a:r>
              <a:rPr lang="en-US"/>
              <a:t>Roger – </a:t>
            </a:r>
          </a:p>
          <a:p>
            <a:pPr marL="174708" indent="-174708">
              <a:buFont typeface="Arial"/>
              <a:buChar char="•"/>
            </a:pPr>
            <a:r>
              <a:rPr lang="en-US"/>
              <a:t>In 1975, the union hired its first Executive Director, Mr. Lorne Renault. </a:t>
            </a:r>
            <a:endParaRPr lang="en-US">
              <a:ea typeface="Calibri"/>
              <a:cs typeface="Calibri"/>
            </a:endParaRPr>
          </a:p>
          <a:p>
            <a:pPr marL="174708" indent="-174708">
              <a:buFont typeface="Arial"/>
              <a:buChar char="•"/>
            </a:pPr>
            <a:r>
              <a:rPr lang="en-US"/>
              <a:t>Additionally in that year, at a General Membership meeting held in June, the Constitution was amended to include additional member classifications including: </a:t>
            </a:r>
            <a:endParaRPr lang="en-US">
              <a:ea typeface="Calibri"/>
              <a:cs typeface="Calibri"/>
            </a:endParaRPr>
          </a:p>
          <a:p>
            <a:pPr lvl="1" indent="-174708">
              <a:buFont typeface="Courier New"/>
              <a:buChar char="o"/>
            </a:pPr>
            <a:r>
              <a:rPr lang="en-US"/>
              <a:t>XRAY Technologists</a:t>
            </a:r>
            <a:endParaRPr lang="en-US">
              <a:ea typeface="Calibri"/>
              <a:cs typeface="Calibri"/>
            </a:endParaRPr>
          </a:p>
          <a:p>
            <a:pPr lvl="1" indent="-174708">
              <a:buFont typeface="Courier New"/>
              <a:buChar char="o"/>
            </a:pPr>
            <a:r>
              <a:rPr lang="en-US"/>
              <a:t>Physiotherapists</a:t>
            </a:r>
            <a:endParaRPr lang="en-US">
              <a:ea typeface="Calibri"/>
              <a:cs typeface="Calibri"/>
            </a:endParaRPr>
          </a:p>
          <a:p>
            <a:pPr lvl="1" indent="-174708">
              <a:buFont typeface="Courier New"/>
              <a:buChar char="o"/>
            </a:pPr>
            <a:r>
              <a:rPr lang="en-US"/>
              <a:t>Occupational Therapists</a:t>
            </a:r>
            <a:endParaRPr lang="en-US">
              <a:ea typeface="Calibri"/>
              <a:cs typeface="Calibri"/>
            </a:endParaRPr>
          </a:p>
          <a:p>
            <a:pPr lvl="1" indent="-174708">
              <a:buFont typeface="Courier New"/>
              <a:buChar char="o"/>
            </a:pPr>
            <a:r>
              <a:rPr lang="en-US"/>
              <a:t>Inhalation Therapists</a:t>
            </a:r>
            <a:endParaRPr lang="en-US">
              <a:ea typeface="Calibri"/>
              <a:cs typeface="Calibri"/>
            </a:endParaRPr>
          </a:p>
          <a:p>
            <a:pPr lvl="1" indent="-174708">
              <a:buFont typeface="Courier New"/>
              <a:buChar char="o"/>
            </a:pPr>
            <a:r>
              <a:rPr lang="en-US"/>
              <a:t>Respiratory Technologists (later changed to Therapists)</a:t>
            </a:r>
            <a:endParaRPr lang="en-US">
              <a:ea typeface="Calibri"/>
              <a:cs typeface="Calibri"/>
            </a:endParaRPr>
          </a:p>
          <a:p>
            <a:pPr lvl="1" indent="-174708">
              <a:buFont typeface="Courier New"/>
              <a:buChar char="o"/>
            </a:pPr>
            <a:r>
              <a:rPr lang="en-US"/>
              <a:t>EEG Technologists</a:t>
            </a:r>
            <a:endParaRPr lang="en-US">
              <a:ea typeface="Calibri"/>
              <a:cs typeface="Calibri"/>
            </a:endParaRPr>
          </a:p>
          <a:p>
            <a:pPr lvl="1" indent="-174708">
              <a:buFont typeface="Courier New"/>
              <a:buChar char="o"/>
            </a:pPr>
            <a:r>
              <a:rPr lang="en-US"/>
              <a:t>EKG Technologists</a:t>
            </a:r>
            <a:endParaRPr lang="en-US">
              <a:ea typeface="Calibri"/>
              <a:cs typeface="Calibri"/>
            </a:endParaRPr>
          </a:p>
          <a:p>
            <a:pPr lvl="1" indent="-174708">
              <a:buFont typeface="Courier New"/>
              <a:buChar char="o"/>
            </a:pPr>
            <a:r>
              <a:rPr lang="en-US"/>
              <a:t>Laboratory Technicians and </a:t>
            </a:r>
            <a:endParaRPr lang="en-US">
              <a:ea typeface="Calibri"/>
              <a:cs typeface="Calibri"/>
            </a:endParaRPr>
          </a:p>
          <a:p>
            <a:pPr lvl="1" indent="-174708">
              <a:buFont typeface="Courier New"/>
              <a:buChar char="o"/>
            </a:pPr>
            <a:r>
              <a:rPr lang="en-US"/>
              <a:t>Nuclear Med Technologists</a:t>
            </a:r>
            <a:endParaRPr lang="en-US">
              <a:ea typeface="Calibri"/>
              <a:cs typeface="Calibri"/>
            </a:endParaRPr>
          </a:p>
          <a:p>
            <a:pPr marL="174708" indent="-174708">
              <a:buFont typeface="Arial"/>
              <a:buChar char="•"/>
            </a:pPr>
            <a:r>
              <a:rPr lang="en-US"/>
              <a:t>So with the additional of all these new member classifications, the decision was made to change the organizations’ name to better reflect the diversity of the membership, and the union became the Manitoba Paramedical Association.</a:t>
            </a:r>
            <a:endParaRPr lang="en-US">
              <a:ea typeface="Calibri"/>
              <a:cs typeface="Calibri"/>
            </a:endParaRPr>
          </a:p>
          <a:p>
            <a:pPr marL="174708" indent="-174708">
              <a:buFont typeface="Arial"/>
              <a:buChar char="•"/>
            </a:pPr>
            <a:r>
              <a:rPr lang="en-US"/>
              <a:t>Our current name, MAHCP, came about 10 years later in 1985.</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2533647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1" y="3305387"/>
            <a:ext cx="5746797" cy="3006984"/>
          </a:xfrm>
        </p:spPr>
        <p:txBody>
          <a:bodyPr/>
          <a:lstStyle/>
          <a:p>
            <a:r>
              <a:rPr lang="en-US"/>
              <a:t>Roger –</a:t>
            </a:r>
          </a:p>
          <a:p>
            <a:pPr marL="174708" indent="-174708">
              <a:buFont typeface="Arial"/>
              <a:buChar char="•"/>
            </a:pPr>
            <a:r>
              <a:rPr lang="en-US"/>
              <a:t>One of the main functions of a union is to secure for its members a Collective Bargaining agreement – CBA or CA (used interchangeably).  When the parties – the employer and the union – can’t agree on terms of the CA, the union may elect to take job action in the form of a strike.</a:t>
            </a:r>
            <a:endParaRPr lang="en-US">
              <a:ea typeface="Calibri"/>
              <a:cs typeface="Calibri"/>
            </a:endParaRPr>
          </a:p>
          <a:p>
            <a:pPr marL="174708" indent="-174708">
              <a:buFont typeface="Arial"/>
              <a:buChar char="•"/>
            </a:pPr>
            <a:r>
              <a:rPr lang="en-US"/>
              <a:t> MAHCP members have had to strike on 7 occasions in its history to secure language and benefits, not only for the members at the time, but also for the benefit of every member who has followed. </a:t>
            </a:r>
            <a:endParaRPr lang="en-US">
              <a:ea typeface="Calibri"/>
              <a:cs typeface="Calibri"/>
            </a:endParaRPr>
          </a:p>
          <a:p>
            <a:pPr marL="174708" indent="-174708">
              <a:buFont typeface="Arial"/>
              <a:buChar char="•"/>
            </a:pPr>
            <a:r>
              <a:rPr lang="en-US"/>
              <a:t>As you can see, some of those events were quite prolonged, specifically for the local tables at Manitoba Clinic and Winnipeg Clinic.</a:t>
            </a:r>
            <a:endParaRPr lang="en-US">
              <a:ea typeface="Calibri"/>
              <a:cs typeface="Calibri"/>
            </a:endParaRPr>
          </a:p>
          <a:p>
            <a:pPr marL="174708" indent="-174708">
              <a:buFont typeface="Arial"/>
              <a:buChar char="•"/>
            </a:pPr>
            <a:r>
              <a:rPr lang="en-US"/>
              <a:t>You’ll see two references on the slide to ‘central table’ which refers to a bargaining session at which several different collective agreements are bargained for at the same time.  Bargaining for the large majority of MAHCP members is currently conducted in this manner, at a Central Table.  So when you see that reference, it would have meant that most of the membership would have been out on strike.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59046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1" y="3305387"/>
            <a:ext cx="5596780" cy="3006984"/>
          </a:xfrm>
        </p:spPr>
        <p:txBody>
          <a:bodyPr/>
          <a:lstStyle/>
          <a:p>
            <a:r>
              <a:rPr lang="en-US"/>
              <a:t>Roger –</a:t>
            </a:r>
          </a:p>
          <a:p>
            <a:pPr marL="174708" indent="-174708">
              <a:buFont typeface="Arial,Sans-Serif"/>
              <a:buChar char="•"/>
            </a:pPr>
            <a:r>
              <a:rPr lang="en-US"/>
              <a:t>One of the main functions of a union is to secure for its members a Collective Bargaining agreement – CBA or CA (used interchangeably).  When the parties – the employer and the union – can’t agree on terms of the CA, the union may elect to take job action in the form of a strike.</a:t>
            </a:r>
          </a:p>
          <a:p>
            <a:pPr marL="174708" indent="-174708">
              <a:buFont typeface="Arial,Sans-Serif"/>
              <a:buChar char="•"/>
            </a:pPr>
            <a:r>
              <a:rPr lang="en-US"/>
              <a:t>MAHCP members have had to strike on 7 occasions in its history to secure language and benefits, not only for the members at the time, but also for the benefit of every member who has followed. </a:t>
            </a:r>
          </a:p>
          <a:p>
            <a:pPr marL="174708" indent="-174708">
              <a:buFont typeface="Arial,Sans-Serif"/>
              <a:buChar char="•"/>
            </a:pPr>
            <a:r>
              <a:rPr lang="en-US"/>
              <a:t>As you can see, some of those events were quite prolonged, specifically for the local tables at Manitoba Clinic and Winnipeg Clinic.</a:t>
            </a:r>
          </a:p>
          <a:p>
            <a:pPr marL="174708" indent="-174708">
              <a:buFont typeface="Arial,Sans-Serif"/>
              <a:buChar char="•"/>
            </a:pPr>
            <a:r>
              <a:rPr lang="en-US"/>
              <a:t>You’ll see two references on the slide to ‘central table’ which refers to a bargaining session at which several different collective agreements are bargained for at the same time.  Bargaining for the large majority of MAHCP members is currently conducted in this manner, at a Central Table.  So when you see that reference, it would have meant that most of the membership would have been out on strike.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1381722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6"/>
            <a:ext cx="5781416" cy="3133231"/>
          </a:xfrm>
        </p:spPr>
        <p:txBody>
          <a:bodyPr/>
          <a:lstStyle/>
          <a:p>
            <a:r>
              <a:rPr lang="en-US"/>
              <a:t>Roger – </a:t>
            </a:r>
          </a:p>
          <a:p>
            <a:pPr marL="174708" indent="-174708">
              <a:buFont typeface="Arial"/>
              <a:buChar char="•"/>
            </a:pPr>
            <a:r>
              <a:rPr lang="en-US"/>
              <a:t>By the time the union came to be known as MAHCP in 1985, that original membership of 74 had increased to 948 members</a:t>
            </a:r>
            <a:endParaRPr lang="en-US">
              <a:ea typeface="Calibri"/>
              <a:cs typeface="Calibri"/>
            </a:endParaRPr>
          </a:p>
          <a:p>
            <a:pPr marL="174708" indent="-174708">
              <a:buFont typeface="Arial"/>
              <a:buChar char="•"/>
            </a:pPr>
            <a:r>
              <a:rPr lang="en-US"/>
              <a:t>By 1995, we represented 1300 members in over 30 different health care related disciplines</a:t>
            </a:r>
            <a:endParaRPr lang="en-US">
              <a:ea typeface="Calibri"/>
              <a:cs typeface="Calibri"/>
            </a:endParaRPr>
          </a:p>
          <a:p>
            <a:pPr marL="174708" indent="-174708">
              <a:buFont typeface="Arial"/>
              <a:buChar char="•"/>
            </a:pPr>
            <a:r>
              <a:rPr lang="en-US"/>
              <a:t>In 1996, The Regional Health Authorities and Consequential Amendments Act was legislated.  With the creation of the various Regional Health Authorities such as the WRHA and Interlake Region, union members across healthcare were asked to vote on which union would represent them on a go-forward basis – sounds very familiar, doesn’t it?  As a result of this vote, MAHCP’s membership grew to 3400 members across many urban  and rural sites.</a:t>
            </a:r>
            <a:endParaRPr lang="en-US">
              <a:ea typeface="Calibri"/>
              <a:cs typeface="Calibri"/>
            </a:endParaRPr>
          </a:p>
          <a:p>
            <a:pPr marL="174708" indent="-174708">
              <a:buFont typeface="Arial"/>
              <a:buChar char="•"/>
            </a:pPr>
            <a:r>
              <a:rPr lang="en-US"/>
              <a:t>MAHCP continued to experience membership growth over the years, organizing new groups. Up until 2019, MAHCP represented just over 4000 members in over 160 different Technical, Professional, Paramedical or Allied Health Care Professions.</a:t>
            </a:r>
            <a:endParaRPr lang="en-US">
              <a:ea typeface="Calibri"/>
              <a:cs typeface="Calibri"/>
            </a:endParaRPr>
          </a:p>
          <a:p>
            <a:pPr marL="174708" indent="-174708">
              <a:buFont typeface="Arial"/>
              <a:buChar char="•"/>
            </a:pPr>
            <a:r>
              <a:rPr lang="en-US"/>
              <a:t>As you are likely aware, a few years ago the Pallister Government introduced Bill 29 or ‘The Health Sector Bargaining Unit Review Act’.  As part of this legislation, a Commissioner was appointed by Government to conduct votes to determine which unions would represent members in 7 different healthcare sectors: Physicians, Physician Assistants, Medical Residents, Nurses, Professional-Technical-Paramedical, Community Support and Facility Support .  While none of the unions asked for or wanted their members to have to vote for which union would represent them moving forward, we are pleased that MAHCP has been chosen to represent the Technical-Professional-Paramedical members in both Shared Health and the WRHA.  As a result of this vote, MAHCP’s membership has now increased to over 6500 members.</a:t>
            </a:r>
            <a:endParaRPr lang="en-US">
              <a:ea typeface="Calibri"/>
              <a:cs typeface="Calibri"/>
            </a:endParaRPr>
          </a:p>
          <a:p>
            <a:pPr marL="174708" indent="-174708">
              <a:buFont typeface="Arial"/>
              <a:buChar char="•"/>
            </a:pPr>
            <a:r>
              <a:rPr lang="en-US"/>
              <a:t>Reference Historical CA’s.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2452794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195881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Roger – </a:t>
            </a:r>
          </a:p>
          <a:p>
            <a:pPr marL="232943" indent="-232943">
              <a:buAutoNum type="arabicPeriod"/>
            </a:pPr>
            <a:r>
              <a:rPr lang="en-US"/>
              <a:t>Welcome/Excited to have you here/Not normal format</a:t>
            </a:r>
            <a:endParaRPr lang="en-US">
              <a:ea typeface="Calibri"/>
              <a:cs typeface="Calibri"/>
            </a:endParaRPr>
          </a:p>
          <a:p>
            <a:pPr marL="232943" indent="-232943">
              <a:buAutoNum type="arabicPeriod"/>
            </a:pPr>
            <a:r>
              <a:rPr lang="en-US"/>
              <a:t>Introduction of presenters – Poonam, Roger and Angie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414889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619860" cy="3156185"/>
          </a:xfrm>
        </p:spPr>
        <p:txBody>
          <a:bodyPr/>
          <a:lstStyle/>
          <a:p>
            <a:r>
              <a:rPr lang="en-US"/>
              <a:t>Angie – </a:t>
            </a:r>
          </a:p>
          <a:p>
            <a:r>
              <a:rPr lang="en-US"/>
              <a:t>MAHCP was the first union to implement a problem-solving process – it is called the “Grievance Investigation Process or GIP for short”</a:t>
            </a:r>
          </a:p>
          <a:p>
            <a:r>
              <a:rPr lang="en-US"/>
              <a:t>MAHCP was the first union to achieve what is commonly known as Top Up for maternity leave</a:t>
            </a:r>
          </a:p>
          <a:p>
            <a:r>
              <a:rPr lang="en-US"/>
              <a:t>MAHCP was the first healthcare union to cite Heavy workload issues as part of the Workplace Health and Safety Committee.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3880995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6"/>
            <a:ext cx="5700638" cy="3213570"/>
          </a:xfrm>
        </p:spPr>
        <p:txBody>
          <a:bodyPr/>
          <a:lstStyle/>
          <a:p>
            <a:r>
              <a:rPr lang="en-US"/>
              <a:t>Angie – review slide – first professional group of Physio at ST. B., Mobility and Portability. </a:t>
            </a:r>
          </a:p>
          <a:p>
            <a:r>
              <a:rPr lang="en-US" b="1"/>
              <a:t>Roger</a:t>
            </a:r>
            <a:r>
              <a:rPr lang="en-US"/>
              <a:t> is going to give us more of an overview and description of the differences between Portability and Mobility; MOU’s in the back of the CA</a:t>
            </a:r>
          </a:p>
          <a:p>
            <a:r>
              <a:rPr lang="en-US"/>
              <a:t>Roger - </a:t>
            </a:r>
            <a:endParaRPr lang="en-US">
              <a:ea typeface="Calibri"/>
              <a:cs typeface="Calibri"/>
            </a:endParaRPr>
          </a:p>
          <a:p>
            <a:pPr marL="174708" indent="-174708">
              <a:buFont typeface="Arial"/>
              <a:buChar char="•"/>
            </a:pPr>
            <a:r>
              <a:rPr lang="en-US"/>
              <a:t>Historically, </a:t>
            </a:r>
            <a:r>
              <a:rPr lang="en-US" b="1"/>
              <a:t>Portability</a:t>
            </a:r>
            <a:r>
              <a:rPr lang="en-US"/>
              <a:t> has provided MAHCP members the ability to take benefits with them (or “port them”) from one MAHCP employer to another employer as long as the following conditions were met:</a:t>
            </a:r>
            <a:endParaRPr lang="en-US">
              <a:ea typeface="Calibri"/>
              <a:cs typeface="Calibri"/>
            </a:endParaRPr>
          </a:p>
          <a:p>
            <a:pPr lvl="1" indent="-174708">
              <a:buFont typeface="Courier New"/>
              <a:buChar char="o"/>
            </a:pPr>
            <a:r>
              <a:rPr lang="en-US"/>
              <a:t>both the sending and receiving facilities participated in Central Table Bargaining</a:t>
            </a:r>
            <a:endParaRPr lang="en-US">
              <a:ea typeface="Calibri"/>
              <a:cs typeface="Calibri"/>
            </a:endParaRPr>
          </a:p>
          <a:p>
            <a:pPr lvl="1" indent="-174708">
              <a:buFont typeface="Courier New"/>
              <a:buChar char="o"/>
            </a:pPr>
            <a:r>
              <a:rPr lang="en-US"/>
              <a:t>and the application to port these benefits was made within 6 weeks of the member severing their previous/starting their new employment. </a:t>
            </a:r>
            <a:endParaRPr lang="en-US">
              <a:ea typeface="Calibri"/>
              <a:cs typeface="Calibri"/>
            </a:endParaRPr>
          </a:p>
          <a:p>
            <a:pPr marL="174708" indent="-174708">
              <a:buFont typeface="Arial"/>
              <a:buChar char="•"/>
            </a:pPr>
            <a:r>
              <a:rPr lang="en-US"/>
              <a:t>The type of benefits that MAHCP members are entitled to port are:</a:t>
            </a:r>
            <a:endParaRPr lang="en-US">
              <a:ea typeface="Calibri"/>
              <a:cs typeface="Calibri"/>
            </a:endParaRPr>
          </a:p>
          <a:p>
            <a:pPr lvl="1" indent="-174708">
              <a:buFont typeface="Courier New"/>
              <a:buChar char="o"/>
            </a:pPr>
            <a:r>
              <a:rPr lang="en-US"/>
              <a:t>Income Protection</a:t>
            </a:r>
            <a:endParaRPr lang="en-US">
              <a:ea typeface="Calibri"/>
              <a:cs typeface="Calibri"/>
            </a:endParaRPr>
          </a:p>
          <a:p>
            <a:pPr lvl="1" indent="-174708">
              <a:buFont typeface="Courier New"/>
              <a:buChar char="o"/>
            </a:pPr>
            <a:r>
              <a:rPr lang="en-US"/>
              <a:t>Length of Employment for the purpose of accruing vacation </a:t>
            </a:r>
            <a:endParaRPr lang="en-US">
              <a:ea typeface="Calibri"/>
              <a:cs typeface="Calibri"/>
            </a:endParaRPr>
          </a:p>
          <a:p>
            <a:pPr lvl="1" indent="-174708">
              <a:buFont typeface="Courier New"/>
              <a:buChar char="o"/>
            </a:pPr>
            <a:r>
              <a:rPr lang="en-US"/>
              <a:t>Pre-retirement leave</a:t>
            </a:r>
            <a:endParaRPr lang="en-US">
              <a:ea typeface="Calibri"/>
              <a:cs typeface="Calibri"/>
            </a:endParaRPr>
          </a:p>
          <a:p>
            <a:pPr lvl="1" indent="-174708">
              <a:buFont typeface="Courier New"/>
              <a:buChar char="o"/>
            </a:pPr>
            <a:r>
              <a:rPr lang="en-US"/>
              <a:t>Next pay increment </a:t>
            </a:r>
            <a:endParaRPr lang="en-US">
              <a:ea typeface="Calibri"/>
              <a:cs typeface="Calibri"/>
            </a:endParaRPr>
          </a:p>
          <a:p>
            <a:pPr lvl="1" indent="-174708">
              <a:buFont typeface="Courier New"/>
              <a:buChar char="o"/>
            </a:pPr>
            <a:r>
              <a:rPr lang="en-US"/>
              <a:t>‘Magic 80’ pension provision date</a:t>
            </a:r>
            <a:endParaRPr lang="en-US">
              <a:ea typeface="Calibri"/>
              <a:cs typeface="Calibri"/>
            </a:endParaRPr>
          </a:p>
          <a:p>
            <a:pPr lvl="1" indent="-174708">
              <a:buFont typeface="Courier New"/>
              <a:buChar char="o"/>
            </a:pPr>
            <a:r>
              <a:rPr lang="en-US"/>
              <a:t>Continuation of all benefit plans</a:t>
            </a:r>
            <a:endParaRPr lang="en-US">
              <a:ea typeface="Calibri"/>
              <a:cs typeface="Calibri"/>
            </a:endParaRPr>
          </a:p>
          <a:p>
            <a:pPr lvl="1" indent="-174708">
              <a:buFont typeface="Courier New"/>
              <a:buChar char="o"/>
            </a:pPr>
            <a:r>
              <a:rPr lang="en-US"/>
              <a:t>Seniority</a:t>
            </a:r>
            <a:endParaRPr lang="en-US">
              <a:ea typeface="Calibri"/>
              <a:cs typeface="Calibri"/>
            </a:endParaRPr>
          </a:p>
          <a:p>
            <a:pPr marL="174708" indent="-174708">
              <a:buFont typeface="Arial"/>
              <a:buChar char="•"/>
            </a:pPr>
            <a:r>
              <a:rPr lang="en-US"/>
              <a:t>The intent of Portability is to ensure that members don’t suffer a loss of benefits or seniority in such a move.</a:t>
            </a:r>
            <a:endParaRPr lang="en-US">
              <a:ea typeface="Calibri"/>
              <a:cs typeface="Calibri"/>
            </a:endParaRPr>
          </a:p>
          <a:p>
            <a:pPr marL="174708" indent="-174708">
              <a:buFont typeface="Arial"/>
              <a:buChar char="•"/>
            </a:pPr>
            <a:r>
              <a:rPr lang="en-US" b="1"/>
              <a:t>Mobility</a:t>
            </a:r>
            <a:r>
              <a:rPr lang="en-US"/>
              <a:t> is an initiative by the employer that allows employees to move their seniority, service years and benefits across different sites AND different unions. This became a Memorandum of Agreement in only nine of MAHCP’s CA’s. </a:t>
            </a:r>
            <a:endParaRPr lang="en-US">
              <a:ea typeface="Calibri"/>
              <a:cs typeface="Calibri"/>
            </a:endParaRPr>
          </a:p>
          <a:p>
            <a:pPr marL="174708" indent="-174708">
              <a:buFont typeface="Arial"/>
              <a:buChar char="•"/>
            </a:pPr>
            <a:r>
              <a:rPr lang="en-US"/>
              <a:t>The nine facilities referred to in this MOA are: HSC/Concordia/Deer Lodge/Misericordia/St. Boniface/Seven Oaks/Victoria/Riverview and Grace Hospital. [DSM and the WRHA Pharmacy Program are not signatories].</a:t>
            </a:r>
          </a:p>
          <a:p>
            <a:pPr marL="174708" indent="-174708">
              <a:buFont typeface="Arial"/>
              <a:buChar char="•"/>
            </a:pPr>
            <a:endParaRPr lang="en-US">
              <a:ea typeface="Calibri"/>
              <a:cs typeface="Calibri"/>
            </a:endParaRPr>
          </a:p>
          <a:p>
            <a:pPr marL="174708" indent="-174708">
              <a:buFont typeface="Arial"/>
              <a:buChar char="•"/>
            </a:pPr>
            <a:endParaRPr lang="en-US">
              <a:ea typeface="Calibri"/>
              <a:cs typeface="Calibri"/>
            </a:endParaRPr>
          </a:p>
          <a:p>
            <a:pPr marL="174708" indent="-174708">
              <a:buFont typeface="Arial"/>
              <a:buChar char="•"/>
            </a:pPr>
            <a:endParaRPr lang="en-US">
              <a:ea typeface="Calibri"/>
              <a:cs typeface="Calibri"/>
            </a:endParaRPr>
          </a:p>
          <a:p>
            <a:pPr marL="174708" indent="-174708">
              <a:buFont typeface="Arial"/>
              <a:buChar char="•"/>
            </a:pPr>
            <a:endParaRPr lang="en-US">
              <a:ea typeface="Calibri"/>
              <a:cs typeface="Calibri"/>
            </a:endParaRPr>
          </a:p>
          <a:p>
            <a:pPr marL="174708" indent="-174708">
              <a:buFont typeface="Arial"/>
              <a:buChar char="•"/>
            </a:pPr>
            <a:endParaRPr lang="en-US">
              <a:ea typeface="Calibri"/>
              <a:cs typeface="Calibri"/>
            </a:endParaRPr>
          </a:p>
          <a:p>
            <a:pPr marL="174708" indent="-174708">
              <a:buFont typeface="Arial"/>
              <a:buChar char="•"/>
            </a:pPr>
            <a:endParaRPr lang="en-US">
              <a:ea typeface="Calibri"/>
              <a:cs typeface="Calibri"/>
            </a:endParaRPr>
          </a:p>
          <a:p>
            <a:pPr marL="174708" indent="-174708">
              <a:buFont typeface="Arial"/>
              <a:buChar char="•"/>
            </a:pPr>
            <a:endParaRPr lang="en-US">
              <a:ea typeface="Calibri"/>
              <a:cs typeface="Calibri"/>
            </a:endParaRPr>
          </a:p>
          <a:p>
            <a:pPr marL="174708" indent="-174708">
              <a:buFont typeface="Arial"/>
              <a:buChar char="•"/>
            </a:pP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2551215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758337" cy="2961075"/>
          </a:xfrm>
        </p:spPr>
        <p:txBody>
          <a:bodyPr/>
          <a:lstStyle/>
          <a:p>
            <a:r>
              <a:rPr lang="en-US"/>
              <a:t>Roger – </a:t>
            </a:r>
          </a:p>
          <a:p>
            <a:pPr marL="174708" indent="-174708">
              <a:buFont typeface="Arial"/>
              <a:buChar char="•"/>
            </a:pPr>
            <a:r>
              <a:rPr lang="en-US"/>
              <a:t>A union is run by its members</a:t>
            </a:r>
            <a:endParaRPr lang="en-US">
              <a:ea typeface="Calibri"/>
              <a:cs typeface="Calibri"/>
            </a:endParaRPr>
          </a:p>
          <a:p>
            <a:pPr marL="174708" indent="-174708">
              <a:buFont typeface="Arial"/>
              <a:buChar char="•"/>
            </a:pPr>
            <a:r>
              <a:rPr lang="en-US"/>
              <a:t>Angie and I aren’t members of the union; we are staff who are hired by MAHCP to represent its members</a:t>
            </a:r>
            <a:endParaRPr lang="en-US">
              <a:ea typeface="Calibri"/>
              <a:cs typeface="Calibri"/>
            </a:endParaRPr>
          </a:p>
          <a:p>
            <a:pPr marL="174708" indent="-174708">
              <a:buFont typeface="Arial"/>
              <a:buChar char="•"/>
            </a:pPr>
            <a:r>
              <a:rPr lang="en-US"/>
              <a:t>The staff of MAHCP belong to a different union – UNIFOR</a:t>
            </a:r>
            <a:endParaRPr lang="en-US">
              <a:ea typeface="Calibri"/>
              <a:cs typeface="Calibri"/>
            </a:endParaRPr>
          </a:p>
          <a:p>
            <a:pPr marL="174708" indent="-174708">
              <a:buFont typeface="Arial"/>
              <a:buChar char="•"/>
            </a:pPr>
            <a:r>
              <a:rPr lang="en-US"/>
              <a:t>It is up to every member  to ensure the organization is running appropriately as directed by the membership</a:t>
            </a:r>
            <a:endParaRPr lang="en-US">
              <a:ea typeface="Calibri"/>
              <a:cs typeface="Calibri"/>
            </a:endParaRPr>
          </a:p>
          <a:p>
            <a:pPr marL="174708" indent="-174708">
              <a:buFont typeface="Arial"/>
              <a:buChar char="•"/>
            </a:pPr>
            <a:r>
              <a:rPr lang="en-US"/>
              <a:t>There are elected leadership positions within the union which you will very shortly be hearing more about from MAHCP President, Jason Linklater. </a:t>
            </a:r>
            <a:endParaRPr lang="en-US">
              <a:ea typeface="Calibri"/>
              <a:cs typeface="Calibri"/>
            </a:endParaRPr>
          </a:p>
          <a:p>
            <a:pPr marL="174708" indent="-174708">
              <a:buFont typeface="Arial"/>
              <a:buChar char="•"/>
            </a:pPr>
            <a:r>
              <a:rPr lang="en-US"/>
              <a:t>So it then becomes important, when there are elections to determine who will represent you i.e. as a Member Advocate, or on Executive Council; who you vote for is extremely important.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2986014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3838712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Jason</a:t>
            </a:r>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2664885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Jason</a:t>
            </a:r>
          </a:p>
        </p:txBody>
      </p:sp>
      <p:sp>
        <p:nvSpPr>
          <p:cNvPr id="4" name="Slide Number Placeholder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689609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Jason</a:t>
            </a:r>
          </a:p>
        </p:txBody>
      </p:sp>
      <p:sp>
        <p:nvSpPr>
          <p:cNvPr id="4" name="Slide Number Placeholder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1461300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792956" cy="2859935"/>
          </a:xfrm>
        </p:spPr>
        <p:txBody>
          <a:bodyPr/>
          <a:lstStyle/>
          <a:p>
            <a:r>
              <a:rPr lang="en-US"/>
              <a:t>Jason – </a:t>
            </a:r>
          </a:p>
          <a:p>
            <a:r>
              <a:rPr lang="en-US"/>
              <a:t>Duties of Executive Council:</a:t>
            </a:r>
            <a:endParaRPr lang="en-US">
              <a:ea typeface="Calibri"/>
              <a:cs typeface="Calibri"/>
            </a:endParaRPr>
          </a:p>
          <a:p>
            <a:pPr marL="174708" indent="-174708">
              <a:buFont typeface="Arial"/>
              <a:buChar char="•"/>
            </a:pPr>
            <a:r>
              <a:rPr lang="en-US"/>
              <a:t>Duty of care – make prudent decisions based on goals/missions/values)</a:t>
            </a:r>
            <a:endParaRPr lang="en-US">
              <a:ea typeface="Calibri"/>
              <a:cs typeface="Calibri"/>
            </a:endParaRPr>
          </a:p>
          <a:p>
            <a:pPr marL="174708" indent="-174708">
              <a:buFont typeface="Arial"/>
              <a:buChar char="•"/>
            </a:pPr>
            <a:r>
              <a:rPr lang="en-US"/>
              <a:t>Duty of loyalty – to organization values/vision/goals</a:t>
            </a:r>
            <a:endParaRPr lang="en-US">
              <a:ea typeface="Calibri"/>
              <a:cs typeface="Calibri"/>
            </a:endParaRPr>
          </a:p>
          <a:p>
            <a:pPr marL="174708" indent="-174708">
              <a:buFont typeface="Arial"/>
              <a:buChar char="•"/>
            </a:pPr>
            <a:r>
              <a:rPr lang="en-US"/>
              <a:t>Duty of obedience – when Executive Council comes together there may be different views/healthy debate.  Once decided, position is presented as a whole Board; no legally allowed to dissent – decisions are made as a Council.</a:t>
            </a:r>
            <a:endParaRPr lang="en-US">
              <a:ea typeface="Calibri"/>
              <a:cs typeface="Calibri"/>
            </a:endParaRPr>
          </a:p>
          <a:p>
            <a:endParaRPr lang="en-US">
              <a:ea typeface="Calibri"/>
              <a:cs typeface="Calibri"/>
            </a:endParaRPr>
          </a:p>
          <a:p>
            <a:r>
              <a:rPr lang="en-US"/>
              <a:t>List of Table Officers (discussed in upcoming slides):</a:t>
            </a:r>
            <a:endParaRPr lang="en-US">
              <a:ea typeface="Calibri"/>
              <a:cs typeface="Calibri"/>
            </a:endParaRPr>
          </a:p>
          <a:p>
            <a:pPr marL="174708" indent="-174708">
              <a:buFont typeface="Arial"/>
              <a:buChar char="•"/>
            </a:pPr>
            <a:r>
              <a:rPr lang="en-US"/>
              <a:t>President (elected from membership)</a:t>
            </a:r>
            <a:endParaRPr lang="en-US">
              <a:ea typeface="Calibri"/>
              <a:cs typeface="Calibri"/>
            </a:endParaRPr>
          </a:p>
          <a:p>
            <a:pPr marL="174708" indent="-174708">
              <a:buFont typeface="Arial"/>
              <a:buChar char="•"/>
            </a:pPr>
            <a:r>
              <a:rPr lang="en-US"/>
              <a:t>Vice-President (elected from membership)</a:t>
            </a:r>
            <a:endParaRPr lang="en-US">
              <a:ea typeface="Calibri"/>
              <a:cs typeface="Calibri"/>
            </a:endParaRPr>
          </a:p>
          <a:p>
            <a:pPr marL="174708" indent="-174708">
              <a:buFont typeface="Arial"/>
              <a:buChar char="•"/>
            </a:pPr>
            <a:r>
              <a:rPr lang="en-US"/>
              <a:t>Secretary (elected from and by the EC)</a:t>
            </a:r>
            <a:endParaRPr lang="en-US">
              <a:ea typeface="Calibri"/>
              <a:cs typeface="Calibri"/>
            </a:endParaRPr>
          </a:p>
          <a:p>
            <a:pPr marL="174708" indent="-174708">
              <a:buFont typeface="Arial"/>
              <a:buChar char="•"/>
            </a:pPr>
            <a:r>
              <a:rPr lang="en-US"/>
              <a:t>Treasurer (elected from and by the EC)</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2022621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Jason</a:t>
            </a:r>
          </a:p>
        </p:txBody>
      </p:sp>
      <p:sp>
        <p:nvSpPr>
          <p:cNvPr id="4" name="Slide Number Placeholder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1408251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Jason</a:t>
            </a:r>
          </a:p>
        </p:txBody>
      </p:sp>
      <p:sp>
        <p:nvSpPr>
          <p:cNvPr id="4" name="Slide Number Placeholder 3"/>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370036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441325"/>
            <a:ext cx="4638675" cy="2609850"/>
          </a:xfrm>
        </p:spPr>
      </p:sp>
      <p:sp>
        <p:nvSpPr>
          <p:cNvPr id="3" name="Notes Placeholder 2"/>
          <p:cNvSpPr>
            <a:spLocks noGrp="1"/>
          </p:cNvSpPr>
          <p:nvPr>
            <p:ph type="body" idx="1"/>
          </p:nvPr>
        </p:nvSpPr>
        <p:spPr>
          <a:xfrm>
            <a:off x="934720" y="3305386"/>
            <a:ext cx="5562161" cy="3132694"/>
          </a:xfrm>
        </p:spPr>
        <p:txBody>
          <a:bodyPr/>
          <a:lstStyle/>
          <a:p>
            <a:r>
              <a:rPr lang="en-US"/>
              <a:t>Roger – [Agenda to be reviewed on upcoming slide!]</a:t>
            </a:r>
          </a:p>
          <a:p>
            <a:endParaRPr lang="en-US"/>
          </a:p>
          <a:p>
            <a:pPr marL="174708" indent="-174708">
              <a:buFont typeface="Arial"/>
              <a:buChar char="•"/>
            </a:pPr>
            <a:r>
              <a:rPr lang="en-US"/>
              <a:t>We’ve got a lot of material to cover with you over these next two days.</a:t>
            </a:r>
            <a:endParaRPr lang="en-US">
              <a:ea typeface="Calibri"/>
              <a:cs typeface="Calibri"/>
            </a:endParaRPr>
          </a:p>
          <a:p>
            <a:pPr marL="174708" indent="-174708">
              <a:buFont typeface="Arial"/>
              <a:buChar char="•"/>
            </a:pPr>
            <a:r>
              <a:rPr lang="en-US"/>
              <a:t>Before we begin, a few housekeeping items:</a:t>
            </a:r>
            <a:endParaRPr lang="en-US">
              <a:ea typeface="Calibri"/>
              <a:cs typeface="Calibri"/>
            </a:endParaRPr>
          </a:p>
          <a:p>
            <a:pPr lvl="1" indent="-174708">
              <a:buFont typeface="Courier New"/>
              <a:buChar char="o"/>
            </a:pPr>
            <a:r>
              <a:rPr lang="en-US"/>
              <a:t>Virtual</a:t>
            </a:r>
            <a:endParaRPr lang="en-US">
              <a:ea typeface="Calibri"/>
              <a:cs typeface="Calibri"/>
            </a:endParaRPr>
          </a:p>
          <a:p>
            <a:pPr lvl="2" indent="-174708">
              <a:buFont typeface="Wingdings"/>
              <a:buChar char="§"/>
            </a:pPr>
            <a:r>
              <a:rPr lang="en-US"/>
              <a:t>We’ll be taking regular breaks/recognize the difficulties with virtual; hard to maintain focus for extended periods</a:t>
            </a:r>
            <a:endParaRPr lang="en-US">
              <a:ea typeface="Calibri"/>
              <a:cs typeface="Calibri"/>
            </a:endParaRPr>
          </a:p>
          <a:p>
            <a:pPr lvl="2" indent="-174708">
              <a:buFont typeface="Wingdings"/>
              <a:buChar char="§"/>
            </a:pPr>
            <a:r>
              <a:rPr lang="en-US"/>
              <a:t>Cell phones – please restrict use to breaks</a:t>
            </a:r>
            <a:endParaRPr lang="en-US">
              <a:ea typeface="Calibri"/>
              <a:cs typeface="Calibri"/>
            </a:endParaRPr>
          </a:p>
          <a:p>
            <a:pPr lvl="2" indent="-174708">
              <a:buFont typeface="Wingdings"/>
              <a:buChar char="§"/>
            </a:pPr>
            <a:r>
              <a:rPr lang="en-US"/>
              <a:t>If you’re having connectivity issues, please don’t continue to struggle, let us know.  We may be able to assist in resolving the problem or we can connect you by phone.</a:t>
            </a:r>
            <a:endParaRPr lang="en-US">
              <a:ea typeface="Calibri"/>
              <a:cs typeface="Calibri"/>
            </a:endParaRPr>
          </a:p>
          <a:p>
            <a:pPr marL="174708" indent="-174708">
              <a:buFont typeface="Arial"/>
              <a:buChar char="•"/>
            </a:pPr>
            <a:r>
              <a:rPr lang="en-US"/>
              <a:t>In person:</a:t>
            </a:r>
            <a:endParaRPr lang="en-US">
              <a:ea typeface="Calibri"/>
              <a:cs typeface="Calibri"/>
            </a:endParaRPr>
          </a:p>
          <a:p>
            <a:pPr lvl="1" indent="-174708">
              <a:buFont typeface="Courier New"/>
              <a:buChar char="o"/>
            </a:pPr>
            <a:r>
              <a:rPr lang="en-US"/>
              <a:t>Bathrooms (note gender-specific vs gender neutral)/Emergency Exits</a:t>
            </a:r>
            <a:endParaRPr lang="en-US">
              <a:ea typeface="Calibri"/>
              <a:cs typeface="Calibri"/>
            </a:endParaRPr>
          </a:p>
          <a:p>
            <a:pPr lvl="1" indent="-174708">
              <a:buFont typeface="Courier New"/>
              <a:buChar char="o"/>
            </a:pPr>
            <a:r>
              <a:rPr lang="en-US"/>
              <a:t>Regular Breaks</a:t>
            </a:r>
            <a:endParaRPr lang="en-US">
              <a:ea typeface="Calibri"/>
              <a:cs typeface="Calibri"/>
            </a:endParaRPr>
          </a:p>
          <a:p>
            <a:pPr lvl="1" indent="-174708">
              <a:buFont typeface="Courier New"/>
              <a:buChar char="o"/>
            </a:pPr>
            <a:r>
              <a:rPr lang="en-US"/>
              <a:t>Cell phones to off/silent (please restrict use to breaks)</a:t>
            </a:r>
            <a:endParaRPr lang="en-US">
              <a:ea typeface="Calibri"/>
              <a:cs typeface="Calibri"/>
            </a:endParaRPr>
          </a:p>
          <a:p>
            <a:pPr lvl="1" indent="-174708">
              <a:buFont typeface="Courier New"/>
              <a:buChar char="o"/>
            </a:pPr>
            <a:r>
              <a:rPr lang="en-US"/>
              <a:t>Coffee/water/pop available at the back of the room.  Please help yourself. </a:t>
            </a:r>
            <a:endParaRPr lang="en-US">
              <a:ea typeface="Calibri"/>
              <a:cs typeface="Calibri"/>
            </a:endParaRPr>
          </a:p>
          <a:p>
            <a:pPr marL="174708" indent="-174708">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243360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Jason</a:t>
            </a:r>
          </a:p>
        </p:txBody>
      </p:sp>
      <p:sp>
        <p:nvSpPr>
          <p:cNvPr id="4" name="Slide Number Placeholder 3"/>
          <p:cNvSpPr>
            <a:spLocks noGrp="1"/>
          </p:cNvSpPr>
          <p:nvPr>
            <p:ph type="sldNum" sz="quarter" idx="5"/>
          </p:nvPr>
        </p:nvSpPr>
        <p:spPr/>
        <p:txBody>
          <a:bodyPr/>
          <a:lstStyle/>
          <a:p>
            <a:fld id="{871B2431-D351-4C6E-A3CF-9DFAC0E3E050}" type="slidenum">
              <a:rPr lang="cs-CZ" smtClean="0"/>
              <a:t>30</a:t>
            </a:fld>
            <a:endParaRPr lang="cs-CZ"/>
          </a:p>
        </p:txBody>
      </p:sp>
    </p:spTree>
    <p:extLst>
      <p:ext uri="{BB962C8B-B14F-4D97-AF65-F5344CB8AC3E}">
        <p14:creationId xmlns:p14="http://schemas.microsoft.com/office/powerpoint/2010/main" val="2948061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Jason – </a:t>
            </a:r>
          </a:p>
          <a:p>
            <a:r>
              <a:rPr lang="en-US"/>
              <a:t>Table Officers are President, VP, Secretary, Treasure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31</a:t>
            </a:fld>
            <a:endParaRPr lang="cs-CZ"/>
          </a:p>
        </p:txBody>
      </p:sp>
    </p:spTree>
    <p:extLst>
      <p:ext uri="{BB962C8B-B14F-4D97-AF65-F5344CB8AC3E}">
        <p14:creationId xmlns:p14="http://schemas.microsoft.com/office/powerpoint/2010/main" val="456314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769876" cy="3006984"/>
          </a:xfrm>
        </p:spPr>
        <p:txBody>
          <a:bodyPr/>
          <a:lstStyle/>
          <a:p>
            <a:r>
              <a:rPr lang="en-US"/>
              <a:t>Jason</a:t>
            </a:r>
          </a:p>
          <a:p>
            <a:pPr marL="174708" indent="-174708">
              <a:buFont typeface="Arial"/>
              <a:buChar char="•"/>
            </a:pPr>
            <a:r>
              <a:rPr lang="en-US"/>
              <a:t>New position created in 2018/valuable asset/position created during the Votes Campaign</a:t>
            </a:r>
            <a:endParaRPr lang="en-US">
              <a:ea typeface="Calibri"/>
              <a:cs typeface="Calibri"/>
            </a:endParaRPr>
          </a:p>
          <a:p>
            <a:pPr marL="174708" indent="-174708">
              <a:buFont typeface="Arial"/>
              <a:buChar char="•"/>
            </a:pPr>
            <a:r>
              <a:rPr lang="en-US"/>
              <a:t>Scheduling/logistics – EL directly responsible for assisting the President in this/managing schedule</a:t>
            </a:r>
            <a:endParaRPr lang="en-US">
              <a:ea typeface="Calibri"/>
              <a:cs typeface="Calibri"/>
            </a:endParaRPr>
          </a:p>
          <a:p>
            <a:endParaRPr lang="en-US">
              <a:ea typeface="Calibri"/>
              <a:cs typeface="Calibri"/>
            </a:endParaRPr>
          </a:p>
          <a:p>
            <a:r>
              <a:rPr lang="en-US"/>
              <a:t>Other topics for possible discussion:</a:t>
            </a:r>
            <a:endParaRPr lang="en-US">
              <a:ea typeface="Calibri"/>
              <a:cs typeface="Calibri"/>
            </a:endParaRPr>
          </a:p>
          <a:p>
            <a:pPr marL="174708" indent="-174708">
              <a:buFont typeface="Arial"/>
              <a:buChar char="•"/>
            </a:pPr>
            <a:r>
              <a:rPr lang="en-US"/>
              <a:t>Bill 28</a:t>
            </a:r>
            <a:endParaRPr lang="en-US">
              <a:ea typeface="Calibri"/>
              <a:cs typeface="Calibri"/>
            </a:endParaRPr>
          </a:p>
          <a:p>
            <a:pPr marL="174708" indent="-174708">
              <a:buFont typeface="Arial"/>
              <a:buChar char="•"/>
            </a:pPr>
            <a:r>
              <a:rPr lang="en-US"/>
              <a:t>Bill 29</a:t>
            </a:r>
            <a:endParaRPr lang="en-US">
              <a:ea typeface="Calibri"/>
              <a:cs typeface="Calibri"/>
            </a:endParaRPr>
          </a:p>
          <a:p>
            <a:pPr marL="174708" indent="-174708">
              <a:buFont typeface="Arial"/>
              <a:buChar char="•"/>
            </a:pPr>
            <a:r>
              <a:rPr lang="en-US"/>
              <a:t>Bill 16</a:t>
            </a:r>
            <a:endParaRPr lang="en-US">
              <a:ea typeface="Calibri"/>
              <a:cs typeface="Calibri"/>
            </a:endParaRPr>
          </a:p>
          <a:p>
            <a:pPr marL="174708" indent="-174708">
              <a:buFont typeface="Arial"/>
              <a:buChar char="•"/>
            </a:pPr>
            <a:r>
              <a:rPr lang="en-US"/>
              <a:t>Bargaining – Central Table vs Local Tables; timelines; order with other Unions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32</a:t>
            </a:fld>
            <a:endParaRPr lang="cs-CZ"/>
          </a:p>
        </p:txBody>
      </p:sp>
    </p:spTree>
    <p:extLst>
      <p:ext uri="{BB962C8B-B14F-4D97-AF65-F5344CB8AC3E}">
        <p14:creationId xmlns:p14="http://schemas.microsoft.com/office/powerpoint/2010/main" val="104718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16036" cy="3029938"/>
          </a:xfrm>
        </p:spPr>
        <p:txBody>
          <a:bodyPr/>
          <a:lstStyle/>
          <a:p>
            <a:r>
              <a:rPr lang="en-US"/>
              <a:t>Jason – </a:t>
            </a:r>
          </a:p>
          <a:p>
            <a:pPr marL="174708" indent="-174708">
              <a:buFont typeface="Arial"/>
              <a:buChar char="•"/>
            </a:pPr>
            <a:r>
              <a:rPr lang="en-US"/>
              <a:t>Governance – Develops Policies/Procedures</a:t>
            </a:r>
            <a:endParaRPr lang="en-US">
              <a:ea typeface="Calibri"/>
              <a:cs typeface="Calibri"/>
            </a:endParaRPr>
          </a:p>
          <a:p>
            <a:pPr marL="174708" indent="-174708">
              <a:buFont typeface="Arial"/>
              <a:buChar char="•"/>
            </a:pPr>
            <a:r>
              <a:rPr lang="en-US"/>
              <a:t>Member Engagement – MA Program/Oversees the Newsletter/Oversees Events/Social Media/Ways to involve and engage members/Exposure for MAHCP</a:t>
            </a:r>
            <a:endParaRPr lang="en-US">
              <a:ea typeface="Calibri"/>
              <a:cs typeface="Calibri"/>
            </a:endParaRPr>
          </a:p>
          <a:p>
            <a:pPr marL="174708" indent="-174708">
              <a:buFont typeface="Arial"/>
              <a:buChar char="•"/>
            </a:pPr>
            <a:r>
              <a:rPr lang="en-US"/>
              <a:t>Finance – Budget/AGM/Table Officers</a:t>
            </a:r>
            <a:endParaRPr lang="en-US">
              <a:ea typeface="Calibri"/>
              <a:cs typeface="Calibri"/>
            </a:endParaRPr>
          </a:p>
          <a:p>
            <a:pPr marL="174708" indent="-174708">
              <a:buFont typeface="Arial"/>
              <a:buChar char="•"/>
            </a:pPr>
            <a:r>
              <a:rPr lang="en-US"/>
              <a:t>Oversight – Makes sure the organization is following mandate/terms of reference</a:t>
            </a:r>
            <a:endParaRPr lang="en-US">
              <a:ea typeface="Calibri"/>
              <a:cs typeface="Calibri"/>
            </a:endParaRPr>
          </a:p>
          <a:p>
            <a:pPr marL="174708" indent="-174708">
              <a:buFont typeface="Arial"/>
              <a:buChar char="•"/>
            </a:pPr>
            <a:r>
              <a:rPr lang="en-US"/>
              <a:t>Bargaining Committee – Determines who will sit on the Bargaining Committee; bargaining mandate.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33</a:t>
            </a:fld>
            <a:endParaRPr lang="cs-CZ"/>
          </a:p>
        </p:txBody>
      </p:sp>
    </p:spTree>
    <p:extLst>
      <p:ext uri="{BB962C8B-B14F-4D97-AF65-F5344CB8AC3E}">
        <p14:creationId xmlns:p14="http://schemas.microsoft.com/office/powerpoint/2010/main" val="2312285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6"/>
            <a:ext cx="5689098" cy="3213570"/>
          </a:xfrm>
        </p:spPr>
        <p:txBody>
          <a:bodyPr/>
          <a:lstStyle/>
          <a:p>
            <a:r>
              <a:rPr lang="en-US"/>
              <a:t>Angie – </a:t>
            </a:r>
          </a:p>
          <a:p>
            <a:r>
              <a:rPr lang="en-US"/>
              <a:t>And here to discuss the Operations side of our organization is MAHCP Executive Director, Keely Richmond. Keely comes to MAHCP with more than 24 years of labour and employment relations experience, having served most recently as the Regional Director, Labour Relations for the Winnipeg Regional Health Authority. </a:t>
            </a:r>
            <a:endParaRPr lang="en-US">
              <a:ea typeface="Calibri"/>
              <a:cs typeface="Calibri"/>
            </a:endParaRPr>
          </a:p>
          <a:p>
            <a:endParaRPr lang="en-US"/>
          </a:p>
          <a:p>
            <a:r>
              <a:rPr lang="en-US"/>
              <a:t>Her wealth of experience working with government includes preparing and negotiating collective agreements on behalf of health-care employers, Doctors Manitoba and MGEU. Keely has an advanced bachelor's degree in Labour and Workplace Studies from the University of Manitoba. </a:t>
            </a:r>
            <a:endParaRPr lang="en-US">
              <a:ea typeface="Calibri"/>
              <a:cs typeface="Calibri"/>
            </a:endParaRPr>
          </a:p>
          <a:p>
            <a:endParaRPr lang="en-US"/>
          </a:p>
          <a:p>
            <a:r>
              <a:rPr lang="en-US"/>
              <a:t>Her community involvement includes being recently appointed Board Chair for Supporting Economic and Employment Development (SEED) Winnipeg, in addition to being a public representative with the Law Society of Manitoba’s Discipline and Review Committee. Let’s please welcome Keely.</a:t>
            </a:r>
            <a:endParaRPr lang="en-US">
              <a:ea typeface="Calibri"/>
              <a:cs typeface="Calibri"/>
            </a:endParaRPr>
          </a:p>
          <a:p>
            <a:endParaRPr lang="en-US"/>
          </a:p>
          <a:p>
            <a:r>
              <a:rPr lang="en-US"/>
              <a:t>Keely – </a:t>
            </a:r>
            <a:endParaRPr lang="en-US">
              <a:ea typeface="Calibri"/>
              <a:cs typeface="Calibri"/>
            </a:endParaRPr>
          </a:p>
          <a:p>
            <a:pPr marL="174708" indent="-174708">
              <a:buFont typeface="Arial"/>
              <a:buChar char="•"/>
            </a:pPr>
            <a:r>
              <a:rPr lang="en-US"/>
              <a:t>Operations is responsible for providing service to the MAHCP membership</a:t>
            </a:r>
            <a:endParaRPr lang="en-US">
              <a:ea typeface="Calibri"/>
              <a:cs typeface="Calibri"/>
            </a:endParaRPr>
          </a:p>
          <a:p>
            <a:pPr marL="174708" indent="-174708">
              <a:buFont typeface="Arial"/>
              <a:buChar char="•"/>
            </a:pPr>
            <a:r>
              <a:rPr lang="en-US"/>
              <a:t>Executive Director’s role is to provide oversight and direction in the running of the daily operations of the organization</a:t>
            </a:r>
            <a:endParaRPr lang="en-US">
              <a:ea typeface="Calibri"/>
              <a:cs typeface="Calibri"/>
            </a:endParaRPr>
          </a:p>
          <a:p>
            <a:pPr marL="174708" indent="-174708">
              <a:buFont typeface="Arial"/>
              <a:buChar char="•"/>
            </a:pPr>
            <a:r>
              <a:rPr lang="en-US"/>
              <a:t>This role is part of the management of MAHCP; an out-of-scope role</a:t>
            </a:r>
            <a:endParaRPr lang="en-US">
              <a:ea typeface="Calibri"/>
              <a:cs typeface="Calibri"/>
            </a:endParaRPr>
          </a:p>
          <a:p>
            <a:pPr marL="174708" indent="-174708">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34</a:t>
            </a:fld>
            <a:endParaRPr lang="cs-CZ"/>
          </a:p>
        </p:txBody>
      </p:sp>
    </p:spTree>
    <p:extLst>
      <p:ext uri="{BB962C8B-B14F-4D97-AF65-F5344CB8AC3E}">
        <p14:creationId xmlns:p14="http://schemas.microsoft.com/office/powerpoint/2010/main" val="447885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Keely can review the positions and org chart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35</a:t>
            </a:fld>
            <a:endParaRPr lang="cs-CZ"/>
          </a:p>
        </p:txBody>
      </p:sp>
    </p:spTree>
    <p:extLst>
      <p:ext uri="{BB962C8B-B14F-4D97-AF65-F5344CB8AC3E}">
        <p14:creationId xmlns:p14="http://schemas.microsoft.com/office/powerpoint/2010/main" val="2523030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Keely</a:t>
            </a:r>
          </a:p>
        </p:txBody>
      </p:sp>
      <p:sp>
        <p:nvSpPr>
          <p:cNvPr id="4" name="Slide Number Placeholder 3"/>
          <p:cNvSpPr>
            <a:spLocks noGrp="1"/>
          </p:cNvSpPr>
          <p:nvPr>
            <p:ph type="sldNum" sz="quarter" idx="5"/>
          </p:nvPr>
        </p:nvSpPr>
        <p:spPr/>
        <p:txBody>
          <a:bodyPr/>
          <a:lstStyle/>
          <a:p>
            <a:fld id="{871B2431-D351-4C6E-A3CF-9DFAC0E3E050}" type="slidenum">
              <a:rPr lang="cs-CZ" smtClean="0"/>
              <a:t>36</a:t>
            </a:fld>
            <a:endParaRPr lang="cs-CZ"/>
          </a:p>
        </p:txBody>
      </p:sp>
    </p:spTree>
    <p:extLst>
      <p:ext uri="{BB962C8B-B14F-4D97-AF65-F5344CB8AC3E}">
        <p14:creationId xmlns:p14="http://schemas.microsoft.com/office/powerpoint/2010/main" val="325800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1" y="3305387"/>
            <a:ext cx="5596780" cy="2859935"/>
          </a:xfrm>
        </p:spPr>
        <p:txBody>
          <a:bodyPr/>
          <a:lstStyle/>
          <a:p>
            <a:r>
              <a:rPr lang="en-US"/>
              <a:t>Angie – </a:t>
            </a:r>
          </a:p>
          <a:p>
            <a:r>
              <a:rPr lang="en-US"/>
              <a:t>You have been provided with an updated copy of the MAHCP Constitution.  Please take out the copy of your constitution as we will be going through it (it’s light green and found in the front pocket of your padfolio).</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37</a:t>
            </a:fld>
            <a:endParaRPr lang="cs-CZ"/>
          </a:p>
        </p:txBody>
      </p:sp>
    </p:spTree>
    <p:extLst>
      <p:ext uri="{BB962C8B-B14F-4D97-AF65-F5344CB8AC3E}">
        <p14:creationId xmlns:p14="http://schemas.microsoft.com/office/powerpoint/2010/main" val="317391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96814" cy="3087323"/>
          </a:xfrm>
        </p:spPr>
        <p:txBody>
          <a:bodyPr/>
          <a:lstStyle/>
          <a:p>
            <a:r>
              <a:rPr lang="en-US"/>
              <a:t>Angie – </a:t>
            </a:r>
          </a:p>
          <a:p>
            <a:r>
              <a:rPr lang="en-US"/>
              <a:t>Constitution. The fundamental rules, written or unwritten, that establishes the character of an organization by defining the basic principles to which the organization will conform. </a:t>
            </a:r>
            <a:endParaRPr lang="en-US">
              <a:ea typeface="Calibri"/>
              <a:cs typeface="Calibri"/>
            </a:endParaRPr>
          </a:p>
          <a:p>
            <a:endParaRPr lang="en-US"/>
          </a:p>
          <a:p>
            <a:r>
              <a:rPr lang="en-US"/>
              <a:t>We need a constitution because it will determine the powers and duties of the of the organization and guarantees certain rights to the members in the organization. </a:t>
            </a:r>
            <a:endParaRPr lang="en-US">
              <a:ea typeface="Calibri"/>
              <a:cs typeface="Calibri"/>
            </a:endParaRPr>
          </a:p>
          <a:p>
            <a:endParaRPr lang="en-US"/>
          </a:p>
          <a:p>
            <a:r>
              <a:rPr lang="en-US"/>
              <a:t>Can you change a constitution? Yes, but typically, the constitution may be amended annually at a special meeting such as an AGM or a special meeting called for just such a reason. Typically, notice is sent to the membership that a change is being contemplated. At the meeting, the change is explained and then a vote is taken to see if the proposed change is accepted by the membership. </a:t>
            </a:r>
            <a:endParaRPr lang="en-US">
              <a:ea typeface="Calibri"/>
              <a:cs typeface="Calibri"/>
            </a:endParaRPr>
          </a:p>
          <a:p>
            <a:endParaRPr lang="en-US"/>
          </a:p>
          <a:p>
            <a:r>
              <a:rPr lang="en-US"/>
              <a:t>In most cases a vote of 2/3 or 51% is require to implement a change (article 1102)</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38</a:t>
            </a:fld>
            <a:endParaRPr lang="cs-CZ"/>
          </a:p>
        </p:txBody>
      </p:sp>
    </p:spTree>
    <p:extLst>
      <p:ext uri="{BB962C8B-B14F-4D97-AF65-F5344CB8AC3E}">
        <p14:creationId xmlns:p14="http://schemas.microsoft.com/office/powerpoint/2010/main" val="157730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792956" cy="3305387"/>
          </a:xfrm>
        </p:spPr>
        <p:txBody>
          <a:bodyPr/>
          <a:lstStyle/>
          <a:p>
            <a:r>
              <a:rPr lang="en-US"/>
              <a:t>Angie – </a:t>
            </a:r>
          </a:p>
          <a:p>
            <a:r>
              <a:rPr lang="en-US"/>
              <a:t>I touched earlier on the Constitution here we will look at little more at that document. Please take out your constitution in your padfolio. </a:t>
            </a:r>
            <a:endParaRPr lang="en-US">
              <a:ea typeface="Calibri"/>
              <a:cs typeface="Calibri"/>
            </a:endParaRPr>
          </a:p>
          <a:p>
            <a:endParaRPr lang="en-US"/>
          </a:p>
          <a:p>
            <a:r>
              <a:rPr lang="en-US"/>
              <a:t>The constitution of an organization contains the fundamental principles which govern its operation. The constitution will serve to clarify your purpose, delineate your basic structure and provide the cornerstone for building an effective group. It will also allow members and potential members to have a better understanding of what the organization is all about and how it functions. </a:t>
            </a:r>
            <a:endParaRPr lang="en-US">
              <a:ea typeface="Calibri"/>
              <a:cs typeface="Calibri"/>
            </a:endParaRPr>
          </a:p>
          <a:p>
            <a:endParaRPr lang="en-US"/>
          </a:p>
          <a:p>
            <a:r>
              <a:rPr lang="en-US"/>
              <a:t>If you keep in mind the value of having a written document that clearly describes the basic framework of your organization, the drafting of the constitution will be a much easier and more rewarding experience.  So for example, the vision, mission, values statements are developed via this document.  </a:t>
            </a:r>
            <a:endParaRPr lang="en-US">
              <a:ea typeface="Calibri"/>
              <a:cs typeface="Calibri"/>
            </a:endParaRPr>
          </a:p>
          <a:p>
            <a:endParaRPr lang="en-US"/>
          </a:p>
          <a:p>
            <a:r>
              <a:rPr lang="en-US"/>
              <a:t>As I said earlier changes to this document may only be made by the membership at the Annual General Meeting (AGM) or at a Special Meeting called specifically to look at a proposed changes. For MAHCP, 2/3 of the membership must accept the proposed change. </a:t>
            </a:r>
            <a:endParaRPr lang="en-US">
              <a:ea typeface="Calibri"/>
              <a:cs typeface="Calibri"/>
            </a:endParaRPr>
          </a:p>
          <a:p>
            <a:endParaRPr lang="en-US"/>
          </a:p>
          <a:p>
            <a:r>
              <a:rPr lang="en-US"/>
              <a:t>Article 13 speaks directly to the Member Advocate Program. I invite you to have a look at the constitution and in particular Article 13 – on Member Advocates. </a:t>
            </a:r>
            <a:endParaRPr lang="en-US">
              <a:ea typeface="Calibri"/>
              <a:cs typeface="Calibri"/>
            </a:endParaRPr>
          </a:p>
          <a:p>
            <a:endParaRPr lang="en-US"/>
          </a:p>
          <a:p>
            <a:r>
              <a:rPr lang="en-US"/>
              <a:t>Note: AGM quorum is 55 members (article 1006)</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39</a:t>
            </a:fld>
            <a:endParaRPr lang="cs-CZ"/>
          </a:p>
        </p:txBody>
      </p:sp>
    </p:spTree>
    <p:extLst>
      <p:ext uri="{BB962C8B-B14F-4D97-AF65-F5344CB8AC3E}">
        <p14:creationId xmlns:p14="http://schemas.microsoft.com/office/powerpoint/2010/main" val="272694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562161" cy="2859935"/>
          </a:xfrm>
        </p:spPr>
        <p:txBody>
          <a:bodyPr/>
          <a:lstStyle/>
          <a:p>
            <a:r>
              <a:rPr lang="en-US"/>
              <a:t>Roger – </a:t>
            </a:r>
          </a:p>
          <a:p>
            <a:endParaRPr lang="en-US">
              <a:ea typeface="Calibri"/>
              <a:cs typeface="Calibri"/>
            </a:endParaRPr>
          </a:p>
          <a:p>
            <a:pPr marL="174708" indent="-174708">
              <a:buFont typeface="Arial"/>
              <a:buChar char="•"/>
            </a:pPr>
            <a:r>
              <a:rPr lang="en-US"/>
              <a:t>Has everyone joining us virtually received a padfolio in the mail?  If not, I will ask Rachiel to send you an electronic copy of the documents. </a:t>
            </a:r>
            <a:endParaRPr lang="en-US">
              <a:ea typeface="Calibri"/>
              <a:cs typeface="Calibri"/>
            </a:endParaRPr>
          </a:p>
          <a:p>
            <a:pPr marL="174708" indent="-174708">
              <a:buFont typeface="Arial"/>
              <a:buChar char="•"/>
            </a:pPr>
            <a:r>
              <a:rPr lang="en-US"/>
              <a:t>Padfolios are specifically for you, our Member Advocates. </a:t>
            </a:r>
            <a:endParaRPr lang="en-US">
              <a:ea typeface="Calibri"/>
              <a:cs typeface="Calibri"/>
            </a:endParaRPr>
          </a:p>
          <a:p>
            <a:pPr marL="174708" indent="-174708">
              <a:buFont typeface="Arial"/>
              <a:buChar char="•"/>
            </a:pPr>
            <a:r>
              <a:rPr lang="en-US"/>
              <a:t>This is to ensure all Member Advocate related documents are organized for you, that you have everything you need and it’s all in one place.</a:t>
            </a:r>
            <a:endParaRPr lang="en-US">
              <a:ea typeface="Calibri"/>
              <a:cs typeface="Calibri"/>
            </a:endParaRPr>
          </a:p>
          <a:p>
            <a:pPr marL="174708" indent="-174708">
              <a:buFont typeface="Arial"/>
              <a:buChar char="•"/>
            </a:pPr>
            <a:r>
              <a:rPr lang="en-US"/>
              <a:t>We’ll be reviewing the contents over the next two days.</a:t>
            </a:r>
            <a:endParaRPr lang="en-US">
              <a:ea typeface="Calibri"/>
              <a:cs typeface="Calibri"/>
            </a:endParaRPr>
          </a:p>
          <a:p>
            <a:pPr marL="174708" indent="-174708">
              <a:buFont typeface="Arial"/>
              <a:buChar char="•"/>
            </a:pPr>
            <a:r>
              <a:rPr lang="en-US"/>
              <a:t>When you are running low on certain documents, you need to get those replenished.  You can do this by asking the front desk for copies of whatever you need.  </a:t>
            </a:r>
            <a:endParaRPr lang="en-US">
              <a:ea typeface="Calibri"/>
              <a:cs typeface="Calibri"/>
            </a:endParaRPr>
          </a:p>
          <a:p>
            <a:pPr marL="174708" indent="-174708">
              <a:buFont typeface="Arial"/>
              <a:buChar char="•"/>
            </a:pPr>
            <a:r>
              <a:rPr lang="en-US"/>
              <a:t>Continuing work is being done on web portal as a resource site for MA‘s; more information to follow.</a:t>
            </a:r>
            <a:endParaRPr lang="en-US">
              <a:ea typeface="Calibri"/>
              <a:cs typeface="Calibri"/>
            </a:endParaRPr>
          </a:p>
          <a:p>
            <a:pPr marL="174708" indent="-174708">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4143102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1" y="3305387"/>
            <a:ext cx="5908353" cy="3110277"/>
          </a:xfrm>
        </p:spPr>
        <p:txBody>
          <a:bodyPr/>
          <a:lstStyle/>
          <a:p>
            <a:r>
              <a:rPr lang="en-US"/>
              <a:t>Angie – </a:t>
            </a:r>
          </a:p>
          <a:p>
            <a:endParaRPr lang="en-US"/>
          </a:p>
          <a:p>
            <a:r>
              <a:rPr lang="en-US"/>
              <a:t>Each Position within MAHCP has a position description which includes a Code of Conduct clause which as we see here speaks to ethical and legal behavior. It guards against imprudent behavior which would go against the Mission, Vision, Values statements which we reviewed earlier and ensures that MAHCP suffers no embarrassment or loss of reputation due to people poor </a:t>
            </a:r>
            <a:r>
              <a:rPr lang="en-US" err="1"/>
              <a:t>behaviour</a:t>
            </a:r>
            <a:r>
              <a:rPr lang="en-US"/>
              <a:t>.  </a:t>
            </a:r>
            <a:endParaRPr lang="en-US">
              <a:ea typeface="Calibri"/>
              <a:cs typeface="Calibri"/>
            </a:endParaRPr>
          </a:p>
          <a:p>
            <a:endParaRPr lang="en-US"/>
          </a:p>
          <a:p>
            <a:r>
              <a:rPr lang="en-US"/>
              <a:t>So in every action and interaction you have as an MA, if you align with the Mission, Vision, Values statements and the Code of Conduct, you will be golden every time.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40</a:t>
            </a:fld>
            <a:endParaRPr lang="cs-CZ"/>
          </a:p>
        </p:txBody>
      </p:sp>
    </p:spTree>
    <p:extLst>
      <p:ext uri="{BB962C8B-B14F-4D97-AF65-F5344CB8AC3E}">
        <p14:creationId xmlns:p14="http://schemas.microsoft.com/office/powerpoint/2010/main" val="2696185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562161" cy="3121754"/>
          </a:xfrm>
        </p:spPr>
        <p:txBody>
          <a:bodyPr/>
          <a:lstStyle/>
          <a:p>
            <a:r>
              <a:rPr lang="en-US"/>
              <a:t>Roger – </a:t>
            </a:r>
          </a:p>
          <a:p>
            <a:r>
              <a:rPr lang="en-US"/>
              <a:t>What is a Collective Agreement?</a:t>
            </a:r>
            <a:endParaRPr lang="en-US">
              <a:ea typeface="Calibri"/>
              <a:cs typeface="Calibri"/>
            </a:endParaRPr>
          </a:p>
          <a:p>
            <a:endParaRPr lang="en-US"/>
          </a:p>
          <a:p>
            <a:r>
              <a:rPr lang="en-US"/>
              <a:t>The MB Labour Relations Act defines a Collective Agreement as . . . </a:t>
            </a:r>
            <a:endParaRPr lang="en-US">
              <a:ea typeface="Calibri"/>
              <a:cs typeface="Calibri"/>
            </a:endParaRPr>
          </a:p>
          <a:p>
            <a:endParaRPr lang="en-US"/>
          </a:p>
          <a:p>
            <a:r>
              <a:rPr lang="en-US"/>
              <a:t>“An agreement in writing between an employer or an employer’s organization acting on behalf of an employer, on the one hand, and a bargaining agent of the employer’s employees, on behalf of the employees, on the other hand, containing provisions respecting terms and conditions of employment of employees including provisions respecting rates of pay and hours of work of employees . . ."</a:t>
            </a:r>
            <a:endParaRPr lang="en-US">
              <a:ea typeface="Calibri"/>
              <a:cs typeface="Calibri"/>
            </a:endParaRPr>
          </a:p>
          <a:p>
            <a:endParaRPr lang="en-US"/>
          </a:p>
          <a:p>
            <a:r>
              <a:rPr lang="en-US"/>
              <a:t>MAHCP’s Collective Agreements have traditional utilized a standard format. For ease of reference during our discussions, we’re going to referring to the HSC Agreement which you should have in front of you (hold up copy).  However, you have also been provided a copy of your own work location CA and we may refer to and ask you to look up specific clauses using those agreements well.</a:t>
            </a:r>
            <a:endParaRPr lang="en-US">
              <a:ea typeface="Calibri"/>
              <a:cs typeface="Calibri"/>
            </a:endParaRPr>
          </a:p>
          <a:p>
            <a:endParaRPr lang="en-US"/>
          </a:p>
          <a:p>
            <a:r>
              <a:rPr lang="en-US"/>
              <a:t>It’s important, not only for MA’s but for each member to know your CA, lets dive in to why it’s so important.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41</a:t>
            </a:fld>
            <a:endParaRPr lang="cs-CZ"/>
          </a:p>
        </p:txBody>
      </p:sp>
    </p:spTree>
    <p:extLst>
      <p:ext uri="{BB962C8B-B14F-4D97-AF65-F5344CB8AC3E}">
        <p14:creationId xmlns:p14="http://schemas.microsoft.com/office/powerpoint/2010/main" val="3949679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769876" cy="3006984"/>
          </a:xfrm>
        </p:spPr>
        <p:txBody>
          <a:bodyPr/>
          <a:lstStyle/>
          <a:p>
            <a:r>
              <a:rPr lang="en-US"/>
              <a:t>Roger – </a:t>
            </a:r>
          </a:p>
          <a:p>
            <a:pPr marL="174708" indent="-174708">
              <a:buFont typeface="Arial"/>
              <a:buChar char="•"/>
            </a:pPr>
            <a:r>
              <a:rPr lang="en-US"/>
              <a:t>A collective agreement is a legal document between employees and employers.  This may seem like a straightforward statement however, many managers believe that this book belongs solely to the union; that it is strictly the union’s responsibility to ensure the rules it contains are enforced.  When in fact, it is a mutually agreed upon document and it is </a:t>
            </a:r>
            <a:r>
              <a:rPr lang="en-US" u="sng"/>
              <a:t>everyone’s</a:t>
            </a:r>
            <a:r>
              <a:rPr lang="en-US"/>
              <a:t> responsibility: MAHCP staff, MAHCP members, Human Resources and management, who are responsible for adherence to this document. </a:t>
            </a:r>
            <a:endParaRPr lang="en-US">
              <a:ea typeface="Calibri"/>
              <a:cs typeface="Calibri"/>
            </a:endParaRPr>
          </a:p>
          <a:p>
            <a:pPr marL="174708" indent="-174708">
              <a:buFont typeface="Arial"/>
              <a:buChar char="•"/>
            </a:pPr>
            <a:r>
              <a:rPr lang="en-US"/>
              <a:t>This agreement is hard-fought through the bargaining and ratification processes.  Each clause (and even the individual words within each clause) has been carefully reviewed and scrutinized because once bad language is introduced in the CA, it is very difficult to get that removed. </a:t>
            </a:r>
            <a:endParaRPr lang="en-US">
              <a:ea typeface="Calibri"/>
              <a:cs typeface="Calibri"/>
            </a:endParaRPr>
          </a:p>
          <a:p>
            <a:pPr marL="174708" indent="-174708">
              <a:buFont typeface="Arial"/>
              <a:buChar char="•"/>
            </a:pPr>
            <a:r>
              <a:rPr lang="en-US"/>
              <a:t>The CA is meant to introduce and address rights and entitlements that often are above or in addition to the legislated and constitutional rights of workers</a:t>
            </a:r>
            <a:endParaRPr lang="en-US">
              <a:ea typeface="Calibri"/>
              <a:cs typeface="Calibri"/>
            </a:endParaRPr>
          </a:p>
          <a:p>
            <a:pPr marL="174708" indent="-174708">
              <a:buFont typeface="Arial"/>
              <a:buChar char="•"/>
            </a:pPr>
            <a:r>
              <a:rPr lang="en-US"/>
              <a:t>Because this is a legally binding agreement, it is important that members understand what they are agreeing to when a CA is ratified (or approved by the membership).</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42</a:t>
            </a:fld>
            <a:endParaRPr lang="cs-CZ"/>
          </a:p>
        </p:txBody>
      </p:sp>
    </p:spTree>
    <p:extLst>
      <p:ext uri="{BB962C8B-B14F-4D97-AF65-F5344CB8AC3E}">
        <p14:creationId xmlns:p14="http://schemas.microsoft.com/office/powerpoint/2010/main" val="9169360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1" y="3305387"/>
            <a:ext cx="5827575" cy="3006984"/>
          </a:xfrm>
        </p:spPr>
        <p:txBody>
          <a:bodyPr/>
          <a:lstStyle/>
          <a:p>
            <a:r>
              <a:rPr lang="en-US"/>
              <a:t>Roger – </a:t>
            </a:r>
          </a:p>
          <a:p>
            <a:pPr marL="174708" indent="-174708">
              <a:buFont typeface="Arial"/>
              <a:buChar char="•"/>
            </a:pPr>
            <a:r>
              <a:rPr lang="en-US"/>
              <a:t>Review different sections as per the slide</a:t>
            </a:r>
            <a:endParaRPr lang="en-US">
              <a:ea typeface="Calibri"/>
              <a:cs typeface="Calibri"/>
            </a:endParaRPr>
          </a:p>
          <a:p>
            <a:pPr marL="174708" indent="-174708">
              <a:buFont typeface="Arial"/>
              <a:buChar char="•"/>
            </a:pPr>
            <a:r>
              <a:rPr lang="en-US"/>
              <a:t>Point out difference between ‘Articles’ and ‘Clauses’</a:t>
            </a:r>
          </a:p>
          <a:p>
            <a:pPr marL="174708" indent="-174708">
              <a:buFont typeface="Arial"/>
              <a:buChar char="•"/>
            </a:pPr>
            <a:r>
              <a:rPr lang="en-US" err="1"/>
              <a:t>KnowIng</a:t>
            </a:r>
            <a:r>
              <a:rPr lang="en-US"/>
              <a:t> these basics will help you be able to quickly jump to an area you need to reference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43</a:t>
            </a:fld>
            <a:endParaRPr lang="cs-CZ"/>
          </a:p>
        </p:txBody>
      </p:sp>
    </p:spTree>
    <p:extLst>
      <p:ext uri="{BB962C8B-B14F-4D97-AF65-F5344CB8AC3E}">
        <p14:creationId xmlns:p14="http://schemas.microsoft.com/office/powerpoint/2010/main" val="2922248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85274" cy="2972552"/>
          </a:xfrm>
        </p:spPr>
        <p:txBody>
          <a:bodyPr/>
          <a:lstStyle/>
          <a:p>
            <a:r>
              <a:rPr lang="en-US"/>
              <a:t>Roger –</a:t>
            </a:r>
          </a:p>
          <a:p>
            <a:pPr marL="174708" indent="-174708">
              <a:buFont typeface="Arial"/>
              <a:buChar char="•"/>
            </a:pPr>
            <a:r>
              <a:rPr lang="en-US"/>
              <a:t>Without a basic knowledge of the CA, you will be at a disadvantage in your role as MA in being able to guide, advise and represent the membership.</a:t>
            </a:r>
            <a:endParaRPr lang="en-US">
              <a:ea typeface="Calibri"/>
              <a:cs typeface="Calibri"/>
            </a:endParaRPr>
          </a:p>
          <a:p>
            <a:pPr marL="174708" indent="-174708">
              <a:buFont typeface="Arial"/>
              <a:buChar char="•"/>
            </a:pPr>
            <a:r>
              <a:rPr lang="en-US"/>
              <a:t>It’s also important that MAs understand some of the general principles of contract language. A small difference in wording can have a major difference in result. </a:t>
            </a:r>
            <a:endParaRPr lang="en-US">
              <a:ea typeface="Calibri"/>
              <a:cs typeface="Calibri"/>
            </a:endParaRPr>
          </a:p>
          <a:p>
            <a:pPr marL="174708" indent="-174708">
              <a:buFont typeface="Arial"/>
              <a:buChar char="•"/>
            </a:pPr>
            <a:r>
              <a:rPr lang="en-US"/>
              <a:t>For example, if the CA uses the words ‘shall’ or ‘will’, that clause is clear – it must be followed.  For example, can someone please find and read the following (do one at a time):</a:t>
            </a:r>
            <a:endParaRPr lang="en-US">
              <a:ea typeface="Calibri"/>
              <a:cs typeface="Calibri"/>
            </a:endParaRPr>
          </a:p>
          <a:p>
            <a:pPr lvl="1" indent="-174708">
              <a:buFont typeface="Courier New"/>
              <a:buChar char="o"/>
            </a:pPr>
            <a:r>
              <a:rPr lang="en-US"/>
              <a:t>2504 - “shall suffer no loss”</a:t>
            </a:r>
            <a:endParaRPr lang="en-US">
              <a:ea typeface="Calibri"/>
              <a:cs typeface="Calibri"/>
            </a:endParaRPr>
          </a:p>
          <a:p>
            <a:pPr lvl="1" indent="-174708">
              <a:buFont typeface="Courier New"/>
              <a:buChar char="o"/>
            </a:pPr>
            <a:r>
              <a:rPr lang="en-US"/>
              <a:t>2513 - “will be granted”</a:t>
            </a:r>
            <a:endParaRPr lang="en-US">
              <a:ea typeface="Calibri"/>
              <a:cs typeface="Calibri"/>
            </a:endParaRPr>
          </a:p>
          <a:p>
            <a:pPr lvl="1" indent="-174708">
              <a:buFont typeface="Courier New"/>
              <a:buChar char="o"/>
            </a:pPr>
            <a:r>
              <a:rPr lang="en-US"/>
              <a:t>2514 *Refer to recent Union leave arbitration win – “shall be granted” </a:t>
            </a:r>
            <a:endParaRPr lang="en-US">
              <a:ea typeface="Calibri"/>
              <a:cs typeface="Calibri"/>
            </a:endParaRPr>
          </a:p>
          <a:p>
            <a:pPr lvl="1" indent="-174708">
              <a:buFont typeface="Courier New"/>
              <a:buChar char="o"/>
            </a:pPr>
            <a:r>
              <a:rPr lang="en-US"/>
              <a:t>2801 - “safety and protective clothing shall be provided”</a:t>
            </a:r>
            <a:endParaRPr lang="en-US">
              <a:ea typeface="Calibri"/>
              <a:cs typeface="Calibri"/>
            </a:endParaRPr>
          </a:p>
          <a:p>
            <a:pPr marL="174708" indent="-174708">
              <a:buFont typeface="Arial"/>
              <a:buChar char="•"/>
            </a:pPr>
            <a:r>
              <a:rPr lang="en-US"/>
              <a:t>It is this type of clear and unambiguous wording that the bargaining committee is going to try to negotiate on behalf of the members</a:t>
            </a:r>
            <a:endParaRPr lang="en-US">
              <a:ea typeface="Calibri"/>
              <a:cs typeface="Calibri"/>
            </a:endParaRPr>
          </a:p>
          <a:p>
            <a:pPr marL="174708" indent="-174708">
              <a:buFont typeface="Arial"/>
              <a:buChar char="•"/>
            </a:pPr>
            <a:r>
              <a:rPr lang="en-US"/>
              <a:t>On the other hand, agreeing to words such as ‘may’, or ‘shall </a:t>
            </a:r>
            <a:r>
              <a:rPr lang="en-US" err="1"/>
              <a:t>endeavour</a:t>
            </a:r>
            <a:r>
              <a:rPr lang="en-US"/>
              <a:t>’ create far weaker contract language and is often left up the discretion of management.  For example:</a:t>
            </a:r>
            <a:endParaRPr lang="en-US">
              <a:ea typeface="Calibri"/>
              <a:cs typeface="Calibri"/>
            </a:endParaRPr>
          </a:p>
          <a:p>
            <a:pPr lvl="1" indent="-174708">
              <a:buFont typeface="Courier New"/>
              <a:buChar char="o"/>
            </a:pPr>
            <a:r>
              <a:rPr lang="en-US"/>
              <a:t>1207</a:t>
            </a:r>
            <a:endParaRPr lang="en-US">
              <a:ea typeface="Calibri"/>
              <a:cs typeface="Calibri"/>
            </a:endParaRPr>
          </a:p>
          <a:p>
            <a:pPr lvl="1" indent="-174708">
              <a:buFont typeface="Courier New"/>
              <a:buChar char="o"/>
            </a:pPr>
            <a:r>
              <a:rPr lang="en-US"/>
              <a:t>2004 *note differences between a) and b) </a:t>
            </a:r>
            <a:endParaRPr lang="en-US">
              <a:ea typeface="Calibri"/>
              <a:cs typeface="Calibri"/>
            </a:endParaRPr>
          </a:p>
          <a:p>
            <a:pPr lvl="1" indent="-174708">
              <a:buFont typeface="Courier New"/>
              <a:buChar char="o"/>
            </a:pPr>
            <a:r>
              <a:rPr lang="en-US"/>
              <a:t>2005</a:t>
            </a:r>
            <a:endParaRPr lang="en-US">
              <a:ea typeface="Calibri"/>
              <a:cs typeface="Calibri"/>
            </a:endParaRPr>
          </a:p>
          <a:p>
            <a:pPr marL="174708" indent="-174708">
              <a:buFont typeface="Arial"/>
              <a:buChar char="•"/>
            </a:pPr>
            <a:r>
              <a:rPr lang="en-US"/>
              <a:t>Please know that’s it’s ok to not immediately have the answers for your colleagues when you are being asked about Collective Agreement language; it’s ok to take time to get back to them.  The important thing is never to guess about the terms of the contract or meaning of the language if it is unclear.</a:t>
            </a:r>
            <a:endParaRPr lang="en-US">
              <a:ea typeface="Calibri"/>
              <a:cs typeface="Calibri"/>
            </a:endParaRPr>
          </a:p>
          <a:p>
            <a:pPr marL="174708" indent="-174708">
              <a:buFont typeface="Arial"/>
              <a:buChar char="•"/>
            </a:pPr>
            <a:r>
              <a:rPr lang="en-US"/>
              <a:t>One tool that we have had in the past to assist MA’s with contract language interpretation is our Contract Interpretation Manual.  </a:t>
            </a:r>
            <a:endParaRPr lang="en-US">
              <a:ea typeface="Calibri"/>
              <a:cs typeface="Calibri"/>
            </a:endParaRPr>
          </a:p>
          <a:p>
            <a:pPr lvl="1" indent="-174708">
              <a:buFont typeface="Courier New"/>
              <a:buChar char="o"/>
            </a:pPr>
            <a:r>
              <a:rPr lang="en-US"/>
              <a:t>The last manual was completed based on 2010-14 HSC agreement</a:t>
            </a:r>
            <a:endParaRPr lang="en-US">
              <a:ea typeface="Calibri"/>
              <a:cs typeface="Calibri"/>
            </a:endParaRPr>
          </a:p>
          <a:p>
            <a:pPr lvl="1" indent="-174708">
              <a:buFont typeface="Courier New"/>
              <a:buChar char="o"/>
            </a:pPr>
            <a:r>
              <a:rPr lang="en-US"/>
              <a:t>Our plan is to update the CIM subsequent to the conclusion of the next round of bargaining.</a:t>
            </a:r>
            <a:endParaRPr lang="en-US">
              <a:ea typeface="Calibri"/>
              <a:cs typeface="Calibri"/>
            </a:endParaRPr>
          </a:p>
          <a:p>
            <a:pPr marL="174708" indent="-174708">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44</a:t>
            </a:fld>
            <a:endParaRPr lang="cs-CZ"/>
          </a:p>
        </p:txBody>
      </p:sp>
    </p:spTree>
    <p:extLst>
      <p:ext uri="{BB962C8B-B14F-4D97-AF65-F5344CB8AC3E}">
        <p14:creationId xmlns:p14="http://schemas.microsoft.com/office/powerpoint/2010/main" val="31672843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781416" cy="3018461"/>
          </a:xfrm>
        </p:spPr>
        <p:txBody>
          <a:bodyPr/>
          <a:lstStyle/>
          <a:p>
            <a:r>
              <a:rPr lang="en-US"/>
              <a:t>Roger – </a:t>
            </a:r>
          </a:p>
          <a:p>
            <a:pPr marL="174708" indent="-174708">
              <a:buFont typeface="Arial"/>
              <a:buChar char="•"/>
            </a:pPr>
            <a:r>
              <a:rPr lang="en-US"/>
              <a:t>When everyone understands why a clause is important, workers rights are far more effectively protected by enforcement of the CA.  This is why clear wording is so important.</a:t>
            </a:r>
            <a:endParaRPr lang="en-US">
              <a:ea typeface="Calibri"/>
              <a:cs typeface="Calibri"/>
            </a:endParaRPr>
          </a:p>
          <a:p>
            <a:pPr marL="174708" indent="-174708">
              <a:buFont typeface="Arial"/>
              <a:buChar char="•"/>
            </a:pPr>
            <a:r>
              <a:rPr lang="en-US"/>
              <a:t>Brown and Beatty is the leading text on Canadian labour arbitrations.  It says the following about collective agreement wording and intent: “In searching for the parties’ intention with respect to a particular provision in the agreement, arbitrators have generally assumed that the language before them should be viewed in it’s normal or ordinary sense unless that would lead to some absurdity or inconsistency with the rest of the collective agreement, or unless the context reveals that the words were used in some other sense . . .The context in which words are found is also a primary source of their meaning.  Thus, it is said that the words under consideration should be read in the context of the sentence, section and agreement as a whole.”  </a:t>
            </a:r>
            <a:endParaRPr lang="en-US">
              <a:ea typeface="Calibri"/>
              <a:cs typeface="Calibri"/>
            </a:endParaRPr>
          </a:p>
          <a:p>
            <a:pPr marL="174708" indent="-174708">
              <a:buFont typeface="Arial"/>
              <a:buChar char="•"/>
            </a:pPr>
            <a:r>
              <a:rPr lang="en-US"/>
              <a:t>Great, what does it all mean?</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45</a:t>
            </a:fld>
            <a:endParaRPr lang="cs-CZ"/>
          </a:p>
        </p:txBody>
      </p:sp>
    </p:spTree>
    <p:extLst>
      <p:ext uri="{BB962C8B-B14F-4D97-AF65-F5344CB8AC3E}">
        <p14:creationId xmlns:p14="http://schemas.microsoft.com/office/powerpoint/2010/main" val="3972065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792956" cy="3052891"/>
          </a:xfrm>
        </p:spPr>
        <p:txBody>
          <a:bodyPr/>
          <a:lstStyle/>
          <a:p>
            <a:r>
              <a:rPr lang="en-US"/>
              <a:t>Roger – </a:t>
            </a:r>
          </a:p>
          <a:p>
            <a:endParaRPr lang="en-US">
              <a:ea typeface="Calibri"/>
              <a:cs typeface="Calibri"/>
            </a:endParaRPr>
          </a:p>
          <a:p>
            <a:pPr marL="174708" indent="-174708">
              <a:buFont typeface="Arial"/>
              <a:buChar char="•"/>
            </a:pPr>
            <a:r>
              <a:rPr lang="en-US"/>
              <a:t>Read this slide!</a:t>
            </a:r>
            <a:endParaRPr lang="en-US">
              <a:ea typeface="Calibri"/>
              <a:cs typeface="Calibri"/>
            </a:endParaRPr>
          </a:p>
          <a:p>
            <a:pPr marL="174708" indent="-174708">
              <a:buFont typeface="Arial"/>
              <a:buChar char="•"/>
            </a:pPr>
            <a:r>
              <a:rPr lang="en-US"/>
              <a:t>#3 - When general provisions and specific provisions concern the same subject, the specific wording will prevail – for example, article 3 discusses ‘Employment status’. Clause 306 defines what a temporary employee is  - a term position for a fixed period of time.  However, article 4 must be referenced for specific language regarding the parameters under which a temporary employee may be hired – i.e. A temporary employee shall not be hired for a period greater than 54 weeks unless mutually agreed between the Association and the employer.  </a:t>
            </a:r>
            <a:endParaRPr lang="en-US">
              <a:ea typeface="Calibri"/>
              <a:cs typeface="Calibri"/>
            </a:endParaRPr>
          </a:p>
          <a:p>
            <a:endParaRPr lang="en-US">
              <a:ea typeface="Calibri"/>
              <a:cs typeface="Calibri"/>
            </a:endParaRPr>
          </a:p>
          <a:p>
            <a:pPr marL="174708" indent="-174708">
              <a:buFont typeface="Arial"/>
              <a:buChar char="•"/>
            </a:pPr>
            <a:r>
              <a:rPr lang="en-US"/>
              <a:t>The word “reasonable” in a legal sense is applied when interpreting the collective agreement language- “Sensible, logical, suitable” – What would a reasonable person in this situation would’ve done?</a:t>
            </a:r>
            <a:endParaRPr lang="en-US">
              <a:ea typeface="Calibri"/>
              <a:cs typeface="Calibri"/>
            </a:endParaRPr>
          </a:p>
          <a:p>
            <a:pPr marL="174708" indent="-174708">
              <a:buFont typeface="Arial"/>
              <a:buChar char="•"/>
            </a:pPr>
            <a:r>
              <a:rPr lang="en-US"/>
              <a:t>Interpreting the collective agreement can be very difficult and can often be viewed differently by different parties.  This is one reason that you as members have direct access to the LRO’s.  It is our job to know and understand these intricacies.  There are still times when we will have to take wording to an arbitrator to have a third-party determine whose interpretation (ours or the employer’s) is correct. </a:t>
            </a:r>
            <a:endParaRPr lang="en-US">
              <a:ea typeface="Calibri"/>
              <a:cs typeface="Calibri"/>
            </a:endParaRPr>
          </a:p>
          <a:p>
            <a:pPr marL="174708" indent="-174708">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46</a:t>
            </a:fld>
            <a:endParaRPr lang="cs-CZ"/>
          </a:p>
        </p:txBody>
      </p:sp>
    </p:spTree>
    <p:extLst>
      <p:ext uri="{BB962C8B-B14F-4D97-AF65-F5344CB8AC3E}">
        <p14:creationId xmlns:p14="http://schemas.microsoft.com/office/powerpoint/2010/main" val="23244238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62195" cy="2859935"/>
          </a:xfrm>
        </p:spPr>
        <p:txBody>
          <a:bodyPr/>
          <a:lstStyle/>
          <a:p>
            <a:r>
              <a:rPr lang="en-US"/>
              <a:t>Roger – </a:t>
            </a:r>
          </a:p>
          <a:p>
            <a:pPr marL="174708" indent="-174708">
              <a:buFont typeface="Arial"/>
              <a:buChar char="•"/>
            </a:pPr>
            <a:r>
              <a:rPr lang="en-US"/>
              <a:t>There are other legal documents that are important to reference when discussing whether there has been a violation of the collective agreement.  </a:t>
            </a:r>
            <a:endParaRPr lang="en-US">
              <a:ea typeface="Calibri"/>
              <a:cs typeface="Calibri"/>
            </a:endParaRPr>
          </a:p>
          <a:p>
            <a:pPr marL="174708" indent="-174708">
              <a:buFont typeface="Arial"/>
              <a:buChar char="•"/>
            </a:pPr>
            <a:r>
              <a:rPr lang="en-US"/>
              <a:t>If the employer has violated one of these legal frameworks, it should absolutely be noted in the grievance and when considering how a grievance may be resolved. </a:t>
            </a:r>
            <a:endParaRPr lang="en-US">
              <a:ea typeface="Calibri"/>
              <a:cs typeface="Calibri"/>
            </a:endParaRPr>
          </a:p>
          <a:p>
            <a:pPr lvl="1" indent="-174708">
              <a:buFont typeface="Courier New"/>
              <a:buChar char="o"/>
            </a:pPr>
            <a:r>
              <a:rPr lang="en-US"/>
              <a:t>For ex. If an employee requires an accommodation because of a </a:t>
            </a:r>
            <a:r>
              <a:rPr lang="en-US" err="1"/>
              <a:t>bonafide</a:t>
            </a:r>
            <a:r>
              <a:rPr lang="en-US"/>
              <a:t> medical need, and the employer is refusing to accommodate that person (to the point of undue hardship), there has likely not only been a violation of the collective agreement, but also of that employee’s human rights as well.</a:t>
            </a:r>
            <a:endParaRPr lang="en-US">
              <a:ea typeface="Calibri"/>
              <a:cs typeface="Calibri"/>
            </a:endParaRPr>
          </a:p>
          <a:p>
            <a:pPr marL="174708" indent="-174708">
              <a:buFont typeface="Arial"/>
              <a:buChar char="•"/>
            </a:pPr>
            <a:r>
              <a:rPr lang="en-US"/>
              <a:t>It’s also important to know your workplace policies and rules and how to access those documents.  Employer policies must align with, or at least not contradict, the collective agreement.</a:t>
            </a:r>
            <a:endParaRPr lang="en-US">
              <a:ea typeface="Calibri"/>
              <a:cs typeface="Calibri"/>
            </a:endParaRPr>
          </a:p>
          <a:p>
            <a:pPr marL="174708" indent="-174708">
              <a:buFont typeface="Arial"/>
              <a:buChar char="•"/>
            </a:pPr>
            <a:r>
              <a:rPr lang="en-US"/>
              <a:t>The Human Rights Commission of Manitoba has ruled that they will not address a human rights complaint if there is an opportunity to address such a complaint as part of the grievance process. </a:t>
            </a:r>
            <a:endParaRPr lang="en-US">
              <a:ea typeface="Calibri"/>
              <a:cs typeface="Calibri"/>
            </a:endParaRPr>
          </a:p>
          <a:p>
            <a:pPr marL="174708" indent="-174708">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47</a:t>
            </a:fld>
            <a:endParaRPr lang="cs-CZ"/>
          </a:p>
        </p:txBody>
      </p:sp>
    </p:spTree>
    <p:extLst>
      <p:ext uri="{BB962C8B-B14F-4D97-AF65-F5344CB8AC3E}">
        <p14:creationId xmlns:p14="http://schemas.microsoft.com/office/powerpoint/2010/main" val="21693612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989132" cy="2859935"/>
          </a:xfrm>
        </p:spPr>
        <p:txBody>
          <a:bodyPr/>
          <a:lstStyle/>
          <a:p>
            <a:r>
              <a:rPr lang="en-US"/>
              <a:t>Angie – </a:t>
            </a:r>
          </a:p>
          <a:p>
            <a:r>
              <a:rPr lang="en-US"/>
              <a:t>This afternoon we’re going to be spending quite a bit of time discussing the Grievance Process.  The reason being that MA’s can be an integral part of this process and in helping to ensure it is successful.</a:t>
            </a:r>
            <a:endParaRPr lang="en-US">
              <a:ea typeface="Calibri"/>
              <a:cs typeface="Calibri"/>
            </a:endParaRPr>
          </a:p>
          <a:p>
            <a:endParaRPr lang="en-US"/>
          </a:p>
          <a:p>
            <a:r>
              <a:rPr lang="en-US"/>
              <a:t>Roger – [before turning to next slide]</a:t>
            </a:r>
            <a:endParaRPr lang="en-US">
              <a:ea typeface="Calibri"/>
              <a:cs typeface="Calibri"/>
            </a:endParaRPr>
          </a:p>
          <a:p>
            <a:endParaRPr lang="en-US"/>
          </a:p>
          <a:p>
            <a:r>
              <a:rPr lang="en-US"/>
              <a:t>What is a grievance?  Write out ideas on white board.</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48</a:t>
            </a:fld>
            <a:endParaRPr lang="cs-CZ"/>
          </a:p>
        </p:txBody>
      </p:sp>
    </p:spTree>
    <p:extLst>
      <p:ext uri="{BB962C8B-B14F-4D97-AF65-F5344CB8AC3E}">
        <p14:creationId xmlns:p14="http://schemas.microsoft.com/office/powerpoint/2010/main" val="1369362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954513" cy="2859935"/>
          </a:xfrm>
        </p:spPr>
        <p:txBody>
          <a:bodyPr/>
          <a:lstStyle/>
          <a:p>
            <a:r>
              <a:rPr lang="en-US"/>
              <a:t>Roger –</a:t>
            </a:r>
          </a:p>
          <a:p>
            <a:pPr marL="174708" indent="-174708">
              <a:buFont typeface="Arial"/>
              <a:buChar char="•"/>
            </a:pPr>
            <a:r>
              <a:rPr lang="en-US"/>
              <a:t>As discussed yesterday, it’s important to recognize that both management and employees will not always follow the collective agreement.  The grievance procedure is a dispute resolution mechanism that is contained in every collective agreement. </a:t>
            </a:r>
            <a:endParaRPr lang="en-US">
              <a:ea typeface="Calibri"/>
              <a:cs typeface="Calibri"/>
            </a:endParaRPr>
          </a:p>
          <a:p>
            <a:pPr marL="174708" indent="-174708">
              <a:buFont typeface="Arial"/>
              <a:buChar char="•"/>
            </a:pPr>
            <a:r>
              <a:rPr lang="en-US"/>
              <a:t>There is often the misconception among members that having to file a grievance is a negative thing when really, it is an attempt to resolve a dispute through further communication.</a:t>
            </a:r>
            <a:endParaRPr lang="en-US">
              <a:ea typeface="Calibri"/>
              <a:cs typeface="Calibri"/>
            </a:endParaRPr>
          </a:p>
          <a:p>
            <a:pPr marL="174708" indent="-174708">
              <a:buFont typeface="Arial"/>
              <a:buChar char="•"/>
            </a:pPr>
            <a:r>
              <a:rPr lang="en-US"/>
              <a:t>Review slide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49</a:t>
            </a:fld>
            <a:endParaRPr lang="cs-CZ"/>
          </a:p>
        </p:txBody>
      </p:sp>
    </p:spTree>
    <p:extLst>
      <p:ext uri="{BB962C8B-B14F-4D97-AF65-F5344CB8AC3E}">
        <p14:creationId xmlns:p14="http://schemas.microsoft.com/office/powerpoint/2010/main" val="3406142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619860" cy="3029938"/>
          </a:xfrm>
        </p:spPr>
        <p:txBody>
          <a:bodyPr/>
          <a:lstStyle/>
          <a:p>
            <a:r>
              <a:rPr lang="en-US"/>
              <a:t>Angie – Day one of our training session will cover: </a:t>
            </a:r>
          </a:p>
          <a:p>
            <a:pPr marL="174708" indent="-174708">
              <a:buFont typeface="Arial"/>
              <a:buChar char="•"/>
            </a:pPr>
            <a:r>
              <a:rPr lang="en-US"/>
              <a:t>Role of the Union</a:t>
            </a:r>
            <a:endParaRPr lang="en-US">
              <a:ea typeface="Calibri"/>
              <a:cs typeface="Calibri"/>
            </a:endParaRPr>
          </a:p>
          <a:p>
            <a:pPr marL="174708" indent="-174708">
              <a:buFont typeface="Arial"/>
              <a:buChar char="•"/>
            </a:pPr>
            <a:r>
              <a:rPr lang="en-US"/>
              <a:t>MAHCP Structure</a:t>
            </a:r>
            <a:endParaRPr lang="en-US">
              <a:ea typeface="Calibri"/>
              <a:cs typeface="Calibri"/>
            </a:endParaRPr>
          </a:p>
          <a:p>
            <a:pPr marL="174708" indent="-174708">
              <a:buFont typeface="Arial"/>
              <a:buChar char="•"/>
            </a:pPr>
            <a:r>
              <a:rPr lang="en-US"/>
              <a:t>Governance and Operations</a:t>
            </a:r>
            <a:endParaRPr lang="en-US">
              <a:ea typeface="Calibri"/>
              <a:cs typeface="Calibri"/>
            </a:endParaRPr>
          </a:p>
          <a:p>
            <a:pPr marL="174708" indent="-174708">
              <a:buFont typeface="Arial"/>
              <a:buChar char="•"/>
            </a:pPr>
            <a:r>
              <a:rPr lang="en-US"/>
              <a:t>The Constitution, Roberts Rules, and the Collective Agreement</a:t>
            </a:r>
            <a:endParaRPr lang="en-US">
              <a:ea typeface="Calibri"/>
              <a:cs typeface="Calibri"/>
            </a:endParaRPr>
          </a:p>
          <a:p>
            <a:endParaRPr lang="en-US">
              <a:ea typeface="Calibri"/>
              <a:cs typeface="Calibri"/>
            </a:endParaRPr>
          </a:p>
          <a:p>
            <a:r>
              <a:rPr lang="en-US"/>
              <a:t>Before we get started at the very beginning of your padfolio you will find </a:t>
            </a:r>
            <a:r>
              <a:rPr lang="en-US" b="1"/>
              <a:t>Confidentiality/Photo Release forms  </a:t>
            </a:r>
            <a:r>
              <a:rPr lang="en-US"/>
              <a:t>– have MA’s complete and mail/scan and email these forms in</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35354402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666018" cy="2765966"/>
          </a:xfrm>
        </p:spPr>
        <p:txBody>
          <a:bodyPr/>
          <a:lstStyle/>
          <a:p>
            <a:r>
              <a:rPr lang="en-US"/>
              <a:t>Roger – </a:t>
            </a:r>
          </a:p>
          <a:p>
            <a:pPr marL="174708" indent="-174708">
              <a:buFont typeface="Arial"/>
              <a:buChar char="•"/>
            </a:pPr>
            <a:r>
              <a:rPr lang="en-US"/>
              <a:t>Review slide</a:t>
            </a:r>
            <a:endParaRPr lang="en-US">
              <a:ea typeface="Calibri"/>
              <a:cs typeface="Calibri"/>
            </a:endParaRPr>
          </a:p>
          <a:p>
            <a:pPr marL="174708" indent="-174708">
              <a:buFont typeface="Arial"/>
              <a:buChar char="•"/>
            </a:pPr>
            <a:r>
              <a:rPr lang="en-US"/>
              <a:t>These questions are a great starting point in determining whether or not a grievance has occurred or perhaps continues to occur.</a:t>
            </a:r>
            <a:endParaRPr lang="en-US">
              <a:ea typeface="Calibri"/>
              <a:cs typeface="Calibri"/>
            </a:endParaRPr>
          </a:p>
          <a:p>
            <a:pPr marL="174708" indent="-174708">
              <a:buFont typeface="Arial"/>
              <a:buChar char="•"/>
            </a:pPr>
            <a:r>
              <a:rPr lang="en-US"/>
              <a:t>Review </a:t>
            </a:r>
            <a:r>
              <a:rPr lang="en-US" b="1"/>
              <a:t>Grievance Fact Sheet </a:t>
            </a:r>
            <a:r>
              <a:rPr lang="en-US"/>
              <a:t>(in binder under Forms – Operations)</a:t>
            </a:r>
            <a:endParaRPr lang="en-US">
              <a:ea typeface="Calibri"/>
              <a:cs typeface="Calibri"/>
            </a:endParaRPr>
          </a:p>
          <a:p>
            <a:pPr marL="174708" indent="-174708">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50</a:t>
            </a:fld>
            <a:endParaRPr lang="cs-CZ"/>
          </a:p>
        </p:txBody>
      </p:sp>
    </p:spTree>
    <p:extLst>
      <p:ext uri="{BB962C8B-B14F-4D97-AF65-F5344CB8AC3E}">
        <p14:creationId xmlns:p14="http://schemas.microsoft.com/office/powerpoint/2010/main" val="20043947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62195" cy="2859935"/>
          </a:xfrm>
        </p:spPr>
        <p:txBody>
          <a:bodyPr/>
          <a:lstStyle/>
          <a:p>
            <a:r>
              <a:rPr lang="en-US"/>
              <a:t>Roger – </a:t>
            </a:r>
          </a:p>
          <a:p>
            <a:pPr marL="174708" indent="-174708">
              <a:buFont typeface="Arial"/>
              <a:buChar char="•"/>
            </a:pPr>
            <a:r>
              <a:rPr lang="en-US"/>
              <a:t>In trying to answer the questions on the previous slide, it’s important to keep some things in mind:</a:t>
            </a:r>
            <a:endParaRPr lang="en-US">
              <a:ea typeface="Calibri"/>
              <a:cs typeface="Calibri"/>
            </a:endParaRPr>
          </a:p>
          <a:p>
            <a:pPr lvl="1" indent="-174708">
              <a:buFont typeface="Courier New"/>
              <a:buChar char="o"/>
            </a:pPr>
            <a:r>
              <a:rPr lang="en-US"/>
              <a:t>Review slide and discuss</a:t>
            </a:r>
            <a:endParaRPr lang="en-US">
              <a:ea typeface="Calibri"/>
              <a:cs typeface="Calibri"/>
            </a:endParaRPr>
          </a:p>
          <a:p>
            <a:pPr lvl="1" indent="-174708">
              <a:buFont typeface="Courier New"/>
              <a:buChar char="o"/>
            </a:pPr>
            <a:r>
              <a:rPr lang="en-US"/>
              <a:t>Important to keep matters confidential – not unusual for LRO’s to get phone calls to discuss workplace concerns. Members often ask if the information will be kept confidential – it’s important to assure members that they can trust an MAHCP representative with sensitive information.</a:t>
            </a:r>
            <a:endParaRPr lang="en-US">
              <a:ea typeface="Calibri"/>
              <a:cs typeface="Calibri"/>
            </a:endParaRPr>
          </a:p>
          <a:p>
            <a:pPr lvl="1" indent="-174708">
              <a:buFont typeface="Courier New"/>
              <a:buChar char="o"/>
            </a:pPr>
            <a:r>
              <a:rPr lang="en-US"/>
              <a:t>Have patience with the member and use the type of active listening skills Angie discussed earlier. </a:t>
            </a:r>
            <a:endParaRPr lang="en-US">
              <a:ea typeface="Calibri"/>
              <a:cs typeface="Calibri"/>
            </a:endParaRPr>
          </a:p>
          <a:p>
            <a:pPr lvl="1" indent="-174708">
              <a:buFont typeface="Courier New"/>
              <a:buChar char="o"/>
            </a:pPr>
            <a:r>
              <a:rPr lang="en-US"/>
              <a:t>Try to get as much information as you can and take good notes.</a:t>
            </a:r>
            <a:endParaRPr lang="en-US">
              <a:ea typeface="Calibri"/>
              <a:cs typeface="Calibri"/>
            </a:endParaRPr>
          </a:p>
          <a:p>
            <a:pPr lvl="1" indent="-174708">
              <a:buFont typeface="Courier New"/>
              <a:buChar char="o"/>
            </a:pPr>
            <a:r>
              <a:rPr lang="en-US"/>
              <a:t>Don’t make promises – of course we want to do everything we can to get the issue or concern satisfactorily resolved but positive outcomes are never a guarantee. </a:t>
            </a: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51</a:t>
            </a:fld>
            <a:endParaRPr lang="cs-CZ"/>
          </a:p>
        </p:txBody>
      </p:sp>
    </p:spTree>
    <p:extLst>
      <p:ext uri="{BB962C8B-B14F-4D97-AF65-F5344CB8AC3E}">
        <p14:creationId xmlns:p14="http://schemas.microsoft.com/office/powerpoint/2010/main" val="35532497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1" y="3305387"/>
            <a:ext cx="5908353" cy="2859935"/>
          </a:xfrm>
        </p:spPr>
        <p:txBody>
          <a:bodyPr/>
          <a:lstStyle/>
          <a:p>
            <a:r>
              <a:rPr lang="en-US"/>
              <a:t>Roger –</a:t>
            </a:r>
          </a:p>
          <a:p>
            <a:endParaRPr lang="en-US">
              <a:ea typeface="Calibri"/>
              <a:cs typeface="Calibri"/>
            </a:endParaRPr>
          </a:p>
          <a:p>
            <a:pPr marL="174708" indent="-174708">
              <a:buFont typeface="Arial"/>
              <a:buChar char="•"/>
            </a:pPr>
            <a:r>
              <a:rPr lang="en-US"/>
              <a:t>Review slide</a:t>
            </a:r>
            <a:endParaRPr lang="en-US">
              <a:ea typeface="Calibri"/>
              <a:cs typeface="Calibri"/>
            </a:endParaRPr>
          </a:p>
          <a:p>
            <a:pPr marL="174708" indent="-174708">
              <a:buFont typeface="Arial"/>
              <a:buChar char="•"/>
            </a:pPr>
            <a:r>
              <a:rPr lang="en-US"/>
              <a:t>There are 6 “W”’s in grievance investigations:</a:t>
            </a:r>
            <a:endParaRPr lang="en-US">
              <a:ea typeface="Calibri"/>
              <a:cs typeface="Calibri"/>
            </a:endParaRPr>
          </a:p>
          <a:p>
            <a:pPr marL="640594" lvl="1" indent="-174708">
              <a:buFont typeface="Courier New"/>
              <a:buChar char="o"/>
            </a:pPr>
            <a:r>
              <a:rPr lang="en-US"/>
              <a:t>Who does the grievance impact/involved</a:t>
            </a:r>
            <a:endParaRPr lang="en-US">
              <a:ea typeface="Calibri"/>
              <a:cs typeface="Calibri"/>
            </a:endParaRPr>
          </a:p>
          <a:p>
            <a:pPr marL="640594" lvl="1" indent="-174708">
              <a:buFont typeface="Courier New"/>
              <a:buChar char="o"/>
            </a:pPr>
            <a:r>
              <a:rPr lang="en-US"/>
              <a:t>What happened? What is the griever's account of events?  What is management’s response?</a:t>
            </a:r>
            <a:endParaRPr lang="en-US">
              <a:ea typeface="Calibri"/>
              <a:cs typeface="Calibri"/>
            </a:endParaRPr>
          </a:p>
          <a:p>
            <a:pPr marL="640594" lvl="1" indent="-174708">
              <a:buFont typeface="Courier New"/>
              <a:buChar char="o"/>
            </a:pPr>
            <a:r>
              <a:rPr lang="en-US"/>
              <a:t>When – times/dates</a:t>
            </a:r>
            <a:endParaRPr lang="en-US">
              <a:ea typeface="Calibri"/>
              <a:cs typeface="Calibri"/>
            </a:endParaRPr>
          </a:p>
          <a:p>
            <a:pPr marL="640594" lvl="1" indent="-174708">
              <a:buFont typeface="Courier New"/>
              <a:buChar char="o"/>
            </a:pPr>
            <a:r>
              <a:rPr lang="en-US"/>
              <a:t>Where</a:t>
            </a:r>
            <a:endParaRPr lang="en-US">
              <a:ea typeface="Calibri"/>
              <a:cs typeface="Calibri"/>
            </a:endParaRPr>
          </a:p>
          <a:p>
            <a:pPr marL="640594" lvl="1" indent="-174708">
              <a:buFont typeface="Courier New"/>
              <a:buChar char="o"/>
            </a:pPr>
            <a:r>
              <a:rPr lang="en-US"/>
              <a:t>Why</a:t>
            </a:r>
            <a:endParaRPr lang="en-US">
              <a:ea typeface="Calibri"/>
              <a:cs typeface="Calibri"/>
            </a:endParaRPr>
          </a:p>
          <a:p>
            <a:pPr marL="640594" lvl="1" indent="-174708">
              <a:buFont typeface="Courier New"/>
              <a:buChar char="o"/>
            </a:pPr>
            <a:r>
              <a:rPr lang="en-US"/>
              <a:t>Want – what outcome or remedy is the member hoping will be achieved by filing this grievance (can have further discussion here about the types of remedies that may be available). </a:t>
            </a:r>
            <a:endParaRPr lang="en-US">
              <a:ea typeface="Calibri"/>
              <a:cs typeface="Calibri"/>
            </a:endParaRPr>
          </a:p>
          <a:p>
            <a:pPr marL="174708" indent="-174708">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52</a:t>
            </a:fld>
            <a:endParaRPr lang="cs-CZ"/>
          </a:p>
        </p:txBody>
      </p:sp>
    </p:spTree>
    <p:extLst>
      <p:ext uri="{BB962C8B-B14F-4D97-AF65-F5344CB8AC3E}">
        <p14:creationId xmlns:p14="http://schemas.microsoft.com/office/powerpoint/2010/main" val="1144063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Roger</a:t>
            </a:r>
          </a:p>
        </p:txBody>
      </p:sp>
      <p:sp>
        <p:nvSpPr>
          <p:cNvPr id="4" name="Slide Number Placeholder 3"/>
          <p:cNvSpPr>
            <a:spLocks noGrp="1"/>
          </p:cNvSpPr>
          <p:nvPr>
            <p:ph type="sldNum" sz="quarter" idx="5"/>
          </p:nvPr>
        </p:nvSpPr>
        <p:spPr/>
        <p:txBody>
          <a:bodyPr/>
          <a:lstStyle/>
          <a:p>
            <a:fld id="{871B2431-D351-4C6E-A3CF-9DFAC0E3E050}" type="slidenum">
              <a:rPr lang="cs-CZ" smtClean="0"/>
              <a:t>53</a:t>
            </a:fld>
            <a:endParaRPr lang="cs-CZ"/>
          </a:p>
        </p:txBody>
      </p:sp>
    </p:spTree>
    <p:extLst>
      <p:ext uri="{BB962C8B-B14F-4D97-AF65-F5344CB8AC3E}">
        <p14:creationId xmlns:p14="http://schemas.microsoft.com/office/powerpoint/2010/main" val="15203756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Roger</a:t>
            </a:r>
          </a:p>
        </p:txBody>
      </p:sp>
      <p:sp>
        <p:nvSpPr>
          <p:cNvPr id="4" name="Slide Number Placeholder 3"/>
          <p:cNvSpPr>
            <a:spLocks noGrp="1"/>
          </p:cNvSpPr>
          <p:nvPr>
            <p:ph type="sldNum" sz="quarter" idx="5"/>
          </p:nvPr>
        </p:nvSpPr>
        <p:spPr/>
        <p:txBody>
          <a:bodyPr/>
          <a:lstStyle/>
          <a:p>
            <a:fld id="{871B2431-D351-4C6E-A3CF-9DFAC0E3E050}" type="slidenum">
              <a:rPr lang="cs-CZ" smtClean="0"/>
              <a:t>54</a:t>
            </a:fld>
            <a:endParaRPr lang="cs-CZ"/>
          </a:p>
        </p:txBody>
      </p:sp>
    </p:spTree>
    <p:extLst>
      <p:ext uri="{BB962C8B-B14F-4D97-AF65-F5344CB8AC3E}">
        <p14:creationId xmlns:p14="http://schemas.microsoft.com/office/powerpoint/2010/main" val="17865059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Roger</a:t>
            </a:r>
          </a:p>
        </p:txBody>
      </p:sp>
      <p:sp>
        <p:nvSpPr>
          <p:cNvPr id="4" name="Slide Number Placeholder 3"/>
          <p:cNvSpPr>
            <a:spLocks noGrp="1"/>
          </p:cNvSpPr>
          <p:nvPr>
            <p:ph type="sldNum" sz="quarter" idx="5"/>
          </p:nvPr>
        </p:nvSpPr>
        <p:spPr/>
        <p:txBody>
          <a:bodyPr/>
          <a:lstStyle/>
          <a:p>
            <a:fld id="{871B2431-D351-4C6E-A3CF-9DFAC0E3E050}" type="slidenum">
              <a:rPr lang="cs-CZ" smtClean="0"/>
              <a:t>55</a:t>
            </a:fld>
            <a:endParaRPr lang="cs-CZ"/>
          </a:p>
        </p:txBody>
      </p:sp>
    </p:spTree>
    <p:extLst>
      <p:ext uri="{BB962C8B-B14F-4D97-AF65-F5344CB8AC3E}">
        <p14:creationId xmlns:p14="http://schemas.microsoft.com/office/powerpoint/2010/main" val="25995997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56</a:t>
            </a:fld>
            <a:endParaRPr lang="cs-CZ"/>
          </a:p>
        </p:txBody>
      </p:sp>
    </p:spTree>
    <p:extLst>
      <p:ext uri="{BB962C8B-B14F-4D97-AF65-F5344CB8AC3E}">
        <p14:creationId xmlns:p14="http://schemas.microsoft.com/office/powerpoint/2010/main" val="2871178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527542" cy="2859935"/>
          </a:xfrm>
        </p:spPr>
        <p:txBody>
          <a:bodyPr/>
          <a:lstStyle/>
          <a:p>
            <a:r>
              <a:rPr lang="en-US"/>
              <a:t>Roger – </a:t>
            </a:r>
          </a:p>
          <a:p>
            <a:r>
              <a:rPr lang="en-US"/>
              <a:t>Timelines may be extended if MAHCP/HR/Management are in the ‘discussion stage’ of the grievance process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57</a:t>
            </a:fld>
            <a:endParaRPr lang="cs-CZ"/>
          </a:p>
        </p:txBody>
      </p:sp>
    </p:spTree>
    <p:extLst>
      <p:ext uri="{BB962C8B-B14F-4D97-AF65-F5344CB8AC3E}">
        <p14:creationId xmlns:p14="http://schemas.microsoft.com/office/powerpoint/2010/main" val="27288976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Roger</a:t>
            </a:r>
          </a:p>
        </p:txBody>
      </p:sp>
      <p:sp>
        <p:nvSpPr>
          <p:cNvPr id="4" name="Slide Number Placeholder 3"/>
          <p:cNvSpPr>
            <a:spLocks noGrp="1"/>
          </p:cNvSpPr>
          <p:nvPr>
            <p:ph type="sldNum" sz="quarter" idx="5"/>
          </p:nvPr>
        </p:nvSpPr>
        <p:spPr/>
        <p:txBody>
          <a:bodyPr/>
          <a:lstStyle/>
          <a:p>
            <a:fld id="{871B2431-D351-4C6E-A3CF-9DFAC0E3E050}" type="slidenum">
              <a:rPr lang="cs-CZ" smtClean="0"/>
              <a:t>58</a:t>
            </a:fld>
            <a:endParaRPr lang="cs-CZ"/>
          </a:p>
        </p:txBody>
      </p:sp>
    </p:spTree>
    <p:extLst>
      <p:ext uri="{BB962C8B-B14F-4D97-AF65-F5344CB8AC3E}">
        <p14:creationId xmlns:p14="http://schemas.microsoft.com/office/powerpoint/2010/main" val="38700380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62195" cy="3018461"/>
          </a:xfrm>
        </p:spPr>
        <p:txBody>
          <a:bodyPr/>
          <a:lstStyle/>
          <a:p>
            <a:r>
              <a:rPr lang="en-US"/>
              <a:t>Roger – </a:t>
            </a:r>
          </a:p>
          <a:p>
            <a:r>
              <a:rPr lang="en-US"/>
              <a:t>Is it 14 days in all collective agreements?  Everyone check your CA’s . . . .</a:t>
            </a:r>
            <a:endParaRPr lang="en-US">
              <a:ea typeface="Calibri"/>
              <a:cs typeface="Calibri"/>
            </a:endParaRPr>
          </a:p>
          <a:p>
            <a:endParaRPr lang="en-US"/>
          </a:p>
          <a:p>
            <a:r>
              <a:rPr lang="en-US"/>
              <a:t>It is important to understand that MAHCP, not the member ‘owns’ or ‘administers’ the grievance and decides how to proceed.</a:t>
            </a:r>
            <a:endParaRPr lang="en-US">
              <a:ea typeface="Calibri"/>
              <a:cs typeface="Calibri"/>
            </a:endParaRPr>
          </a:p>
          <a:p>
            <a:endParaRPr lang="en-US"/>
          </a:p>
          <a:p>
            <a:r>
              <a:rPr lang="en-US"/>
              <a:t>Whiteboard – For ease of my comprehension I refer to them as</a:t>
            </a:r>
            <a:endParaRPr lang="en-US">
              <a:ea typeface="Calibri"/>
              <a:cs typeface="Calibri"/>
            </a:endParaRPr>
          </a:p>
          <a:p>
            <a:pPr marL="174708" indent="-174708">
              <a:buFont typeface="Arial"/>
              <a:buChar char="•"/>
            </a:pPr>
            <a:r>
              <a:rPr lang="en-US"/>
              <a:t>Step 1 – Member and Manager driven, and Member Advocate managed</a:t>
            </a:r>
            <a:endParaRPr lang="en-US">
              <a:ea typeface="Calibri"/>
              <a:cs typeface="Calibri"/>
            </a:endParaRPr>
          </a:p>
          <a:p>
            <a:pPr marL="174708" indent="-174708">
              <a:buFont typeface="Arial"/>
              <a:buChar char="•"/>
            </a:pPr>
            <a:r>
              <a:rPr lang="en-US"/>
              <a:t>Step 2 – LRO – HR Driven and LRO managed</a:t>
            </a:r>
            <a:endParaRPr lang="en-US">
              <a:ea typeface="Calibri"/>
              <a:cs typeface="Calibri"/>
            </a:endParaRPr>
          </a:p>
          <a:p>
            <a:pPr marL="174708" indent="-174708">
              <a:buFont typeface="Arial"/>
              <a:buChar char="•"/>
            </a:pPr>
            <a:r>
              <a:rPr lang="en-US"/>
              <a:t>Step 3 GIP – Investigator Managed</a:t>
            </a:r>
            <a:endParaRPr lang="en-US">
              <a:ea typeface="Calibri"/>
              <a:cs typeface="Calibri"/>
            </a:endParaRPr>
          </a:p>
          <a:p>
            <a:pPr marL="174708" indent="-174708">
              <a:buFont typeface="Arial"/>
              <a:buChar char="•"/>
            </a:pPr>
            <a:r>
              <a:rPr lang="en-US"/>
              <a:t>Step 4 Arbitration – Legal Managed</a:t>
            </a:r>
            <a:endParaRPr lang="en-US">
              <a:ea typeface="Calibri"/>
              <a:cs typeface="Calibri"/>
            </a:endParaRPr>
          </a:p>
          <a:p>
            <a:endParaRPr lang="en-US">
              <a:ea typeface="Calibri"/>
              <a:cs typeface="Calibri"/>
            </a:endParaRPr>
          </a:p>
          <a:p>
            <a:r>
              <a:rPr lang="en-US"/>
              <a:t>You must understand this process very well know the limitations of the timelines, and importance of following through and communicating regularly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59</a:t>
            </a:fld>
            <a:endParaRPr lang="cs-CZ"/>
          </a:p>
        </p:txBody>
      </p:sp>
    </p:spTree>
    <p:extLst>
      <p:ext uri="{BB962C8B-B14F-4D97-AF65-F5344CB8AC3E}">
        <p14:creationId xmlns:p14="http://schemas.microsoft.com/office/powerpoint/2010/main" val="274170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16036" cy="2859935"/>
          </a:xfrm>
        </p:spPr>
        <p:txBody>
          <a:bodyPr/>
          <a:lstStyle/>
          <a:p>
            <a:r>
              <a:rPr lang="en-US"/>
              <a:t>Angie – </a:t>
            </a:r>
          </a:p>
          <a:p>
            <a:r>
              <a:rPr lang="en-US"/>
              <a:t>Ask the class for their answers and then ensure the following was discussed:</a:t>
            </a:r>
            <a:endParaRPr lang="en-US">
              <a:ea typeface="Calibri"/>
              <a:cs typeface="Calibri"/>
            </a:endParaRPr>
          </a:p>
          <a:p>
            <a:pPr marL="174708" indent="-174708">
              <a:buFont typeface="Arial"/>
              <a:buChar char="•"/>
            </a:pPr>
            <a:r>
              <a:rPr lang="en-US"/>
              <a:t>Unions are organizations that negotiate with employers on behalf of the members of the union aka employees</a:t>
            </a:r>
            <a:endParaRPr lang="en-US">
              <a:ea typeface="Calibri"/>
              <a:cs typeface="Calibri"/>
            </a:endParaRPr>
          </a:p>
          <a:p>
            <a:pPr marL="174708" indent="-174708">
              <a:buFont typeface="Arial"/>
              <a:buChar char="•"/>
            </a:pPr>
            <a:r>
              <a:rPr lang="en-US"/>
              <a:t>We are in the union to ensure we are treated fair, equitably in a healthy, and safe work environment. </a:t>
            </a:r>
            <a:endParaRPr lang="en-US">
              <a:ea typeface="Calibri"/>
              <a:cs typeface="Calibri"/>
            </a:endParaRPr>
          </a:p>
          <a:p>
            <a:pPr marL="174708" indent="-174708">
              <a:buFont typeface="Arial"/>
              <a:buChar char="•"/>
            </a:pPr>
            <a:r>
              <a:rPr lang="en-US"/>
              <a:t>Unions help by ensuring that processes, as outlined in the Collective Agreement, is followed in a consistent, non-discriminatory, and equitable way.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4481616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73734" cy="2859935"/>
          </a:xfrm>
        </p:spPr>
        <p:txBody>
          <a:bodyPr/>
          <a:lstStyle/>
          <a:p>
            <a:r>
              <a:rPr lang="en-US"/>
              <a:t>Angie – </a:t>
            </a:r>
          </a:p>
          <a:p>
            <a:pPr marL="174708" indent="-174708">
              <a:buFont typeface="Arial"/>
              <a:buChar char="•"/>
            </a:pPr>
            <a:r>
              <a:rPr lang="en-US"/>
              <a:t>Your role in this process is to facilitate the communication back and forth.  IF the LRO asks for a document or needs assistance it is up to the Member Advocate to gather it or remind members to provide it.</a:t>
            </a:r>
            <a:endParaRPr lang="en-US">
              <a:ea typeface="Calibri"/>
              <a:cs typeface="Calibri"/>
            </a:endParaRPr>
          </a:p>
          <a:p>
            <a:pPr marL="174708" indent="-174708">
              <a:buFont typeface="Arial"/>
              <a:buChar char="•"/>
            </a:pPr>
            <a:r>
              <a:rPr lang="en-US"/>
              <a:t>Our LRO’s and Legal Counsel take direction from the Executive Director as it pertains to advancing a grievance to arbitration.</a:t>
            </a:r>
            <a:endParaRPr lang="en-US">
              <a:ea typeface="Calibri"/>
              <a:cs typeface="Calibri"/>
            </a:endParaRPr>
          </a:p>
          <a:p>
            <a:pPr marL="174708" indent="-174708">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60</a:t>
            </a:fld>
            <a:endParaRPr lang="cs-CZ"/>
          </a:p>
        </p:txBody>
      </p:sp>
    </p:spTree>
    <p:extLst>
      <p:ext uri="{BB962C8B-B14F-4D97-AF65-F5344CB8AC3E}">
        <p14:creationId xmlns:p14="http://schemas.microsoft.com/office/powerpoint/2010/main" val="19974856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96814" cy="2995507"/>
          </a:xfrm>
        </p:spPr>
        <p:txBody>
          <a:bodyPr/>
          <a:lstStyle/>
          <a:p>
            <a:r>
              <a:rPr lang="en-US"/>
              <a:t>Roger – </a:t>
            </a:r>
          </a:p>
          <a:p>
            <a:pPr marL="174708" indent="-174708">
              <a:buFont typeface="Arial"/>
              <a:buChar char="•"/>
            </a:pPr>
            <a:r>
              <a:rPr lang="en-US"/>
              <a:t>What is collective bargaining (ask group)?  It is the process by which a bargaining agent or union negotiates with an employer (or group of employers) on behalf of its members to try to reach a collective agreement.</a:t>
            </a:r>
            <a:endParaRPr lang="en-US">
              <a:ea typeface="Calibri"/>
              <a:cs typeface="Calibri"/>
            </a:endParaRPr>
          </a:p>
          <a:p>
            <a:pPr marL="174708" indent="-174708">
              <a:buFont typeface="Arial"/>
              <a:buChar char="•"/>
            </a:pPr>
            <a:r>
              <a:rPr lang="en-US"/>
              <a:t>Which branch of MAHCP is responsible for bargaining as per the MAHCP Constitution?  Governance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61</a:t>
            </a:fld>
            <a:endParaRPr lang="cs-CZ"/>
          </a:p>
        </p:txBody>
      </p:sp>
    </p:spTree>
    <p:extLst>
      <p:ext uri="{BB962C8B-B14F-4D97-AF65-F5344CB8AC3E}">
        <p14:creationId xmlns:p14="http://schemas.microsoft.com/office/powerpoint/2010/main" val="470310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723718" cy="3179139"/>
          </a:xfrm>
        </p:spPr>
        <p:txBody>
          <a:bodyPr/>
          <a:lstStyle/>
          <a:p>
            <a:r>
              <a:rPr lang="en-US"/>
              <a:t>Roger – </a:t>
            </a:r>
          </a:p>
          <a:p>
            <a:r>
              <a:rPr lang="en-US"/>
              <a:t>The bargaining process (may list steps – use whiteboard):</a:t>
            </a:r>
            <a:endParaRPr lang="en-US">
              <a:ea typeface="Calibri"/>
              <a:cs typeface="Calibri"/>
            </a:endParaRPr>
          </a:p>
          <a:p>
            <a:pPr marL="174708" indent="-174708">
              <a:buFont typeface="Arial"/>
              <a:buChar char="•"/>
            </a:pPr>
            <a:r>
              <a:rPr lang="en-US"/>
              <a:t>Before the previous collective agreement expires, the Association must notify the employer of its intent to enter into negotiations for a new collective agreement</a:t>
            </a:r>
            <a:endParaRPr lang="en-US">
              <a:ea typeface="Calibri"/>
              <a:cs typeface="Calibri"/>
            </a:endParaRPr>
          </a:p>
          <a:p>
            <a:pPr marL="174708" indent="-174708">
              <a:buFont typeface="Arial"/>
              <a:buChar char="•"/>
            </a:pPr>
            <a:r>
              <a:rPr lang="en-US"/>
              <a:t>Essential Service Agreements must be renegotiated (we’ll discuss that more in a minute)</a:t>
            </a:r>
            <a:endParaRPr lang="en-US">
              <a:ea typeface="Calibri"/>
              <a:cs typeface="Calibri"/>
            </a:endParaRPr>
          </a:p>
          <a:p>
            <a:pPr marL="174708" indent="-174708">
              <a:buFont typeface="Arial"/>
              <a:buChar char="•"/>
            </a:pPr>
            <a:r>
              <a:rPr lang="en-US"/>
              <a:t>The Association then communicates to the membership, putting a call out for bargaining proposals</a:t>
            </a:r>
            <a:endParaRPr lang="en-US">
              <a:ea typeface="Calibri"/>
              <a:cs typeface="Calibri"/>
            </a:endParaRPr>
          </a:p>
          <a:p>
            <a:pPr marL="174708" indent="-174708">
              <a:buFont typeface="Arial"/>
              <a:buChar char="•"/>
            </a:pPr>
            <a:r>
              <a:rPr lang="en-US"/>
              <a:t>A bargaining committee must be assembled with members from the general membership and Executive Council</a:t>
            </a:r>
            <a:endParaRPr lang="en-US">
              <a:ea typeface="Calibri"/>
              <a:cs typeface="Calibri"/>
            </a:endParaRPr>
          </a:p>
          <a:p>
            <a:pPr marL="174708" indent="-174708">
              <a:buFont typeface="Arial"/>
              <a:buChar char="•"/>
            </a:pPr>
            <a:r>
              <a:rPr lang="en-US"/>
              <a:t>Submitted proposals must then be vetted for content, appropriateness and language; a bargaining package is created to present to the employer</a:t>
            </a:r>
            <a:endParaRPr lang="en-US">
              <a:ea typeface="Calibri"/>
              <a:cs typeface="Calibri"/>
            </a:endParaRPr>
          </a:p>
          <a:p>
            <a:pPr marL="174708" indent="-174708">
              <a:buFont typeface="Arial"/>
              <a:buChar char="•"/>
            </a:pPr>
            <a:r>
              <a:rPr lang="en-US"/>
              <a:t>Essential Services Negotiations</a:t>
            </a:r>
            <a:endParaRPr lang="en-US">
              <a:ea typeface="Calibri"/>
              <a:cs typeface="Calibri"/>
            </a:endParaRPr>
          </a:p>
          <a:p>
            <a:pPr marL="174708" indent="-174708">
              <a:buFont typeface="Arial"/>
              <a:buChar char="•"/>
            </a:pPr>
            <a:r>
              <a:rPr lang="en-US"/>
              <a:t>Strike readiness/Strike Captains</a:t>
            </a:r>
            <a:endParaRPr lang="en-US">
              <a:ea typeface="Calibri"/>
              <a:cs typeface="Calibri"/>
            </a:endParaRPr>
          </a:p>
          <a:p>
            <a:pPr marL="174708" indent="-174708">
              <a:buFont typeface="Arial"/>
              <a:buChar char="•"/>
            </a:pPr>
            <a:r>
              <a:rPr lang="en-US"/>
              <a:t>MAHCP’s Executive Director or designate is responsible for leading the bargaining process</a:t>
            </a:r>
            <a:endParaRPr lang="en-US">
              <a:ea typeface="Calibri"/>
              <a:cs typeface="Calibri"/>
            </a:endParaRPr>
          </a:p>
          <a:p>
            <a:pPr marL="174708" indent="-174708">
              <a:buFont typeface="Arial"/>
              <a:buChar char="•"/>
            </a:pPr>
            <a:r>
              <a:rPr lang="en-US"/>
              <a:t>Once a tentative agreement is reached at the bargaining table, a vote is held for the affected members in order to either accept (ratify) the agreement or reject it</a:t>
            </a:r>
            <a:endParaRPr lang="en-US">
              <a:ea typeface="Calibri"/>
              <a:cs typeface="Calibri"/>
            </a:endParaRPr>
          </a:p>
          <a:p>
            <a:pPr marL="174708" indent="-174708">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62</a:t>
            </a:fld>
            <a:endParaRPr lang="cs-CZ"/>
          </a:p>
        </p:txBody>
      </p:sp>
    </p:spTree>
    <p:extLst>
      <p:ext uri="{BB962C8B-B14F-4D97-AF65-F5344CB8AC3E}">
        <p14:creationId xmlns:p14="http://schemas.microsoft.com/office/powerpoint/2010/main" val="12591193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6"/>
            <a:ext cx="5816036" cy="3190616"/>
          </a:xfrm>
        </p:spPr>
        <p:txBody>
          <a:bodyPr/>
          <a:lstStyle/>
          <a:p>
            <a:r>
              <a:rPr lang="en-US"/>
              <a:t>Roger – </a:t>
            </a:r>
          </a:p>
          <a:p>
            <a:r>
              <a:rPr lang="en-US"/>
              <a:t>How can you assist with the bargaining process:</a:t>
            </a:r>
            <a:endParaRPr lang="en-US">
              <a:ea typeface="Calibri"/>
              <a:cs typeface="Calibri"/>
            </a:endParaRPr>
          </a:p>
          <a:p>
            <a:pPr marL="174708" indent="-174708">
              <a:buFont typeface="Arial"/>
              <a:buChar char="•"/>
            </a:pPr>
            <a:r>
              <a:rPr lang="en-US"/>
              <a:t>Essential Service Agreements </a:t>
            </a:r>
            <a:endParaRPr lang="en-US">
              <a:ea typeface="Calibri"/>
              <a:cs typeface="Calibri"/>
            </a:endParaRPr>
          </a:p>
          <a:p>
            <a:pPr marL="640594" lvl="1" indent="-174708">
              <a:buFont typeface="Courier New"/>
              <a:buChar char="o"/>
            </a:pPr>
            <a:r>
              <a:rPr lang="en-US"/>
              <a:t>What are they</a:t>
            </a:r>
            <a:endParaRPr lang="en-US">
              <a:ea typeface="Calibri"/>
              <a:cs typeface="Calibri"/>
            </a:endParaRPr>
          </a:p>
          <a:p>
            <a:pPr marL="640594" lvl="1" indent="-174708">
              <a:buFont typeface="Courier New"/>
              <a:buChar char="o"/>
            </a:pPr>
            <a:r>
              <a:rPr lang="en-US"/>
              <a:t>Why are they important</a:t>
            </a:r>
            <a:endParaRPr lang="en-US">
              <a:ea typeface="Calibri"/>
              <a:cs typeface="Calibri"/>
            </a:endParaRPr>
          </a:p>
          <a:p>
            <a:pPr marL="640594" lvl="1" indent="-174708">
              <a:buFont typeface="Courier New"/>
              <a:buChar char="o"/>
            </a:pPr>
            <a:r>
              <a:rPr lang="en-US"/>
              <a:t>The information you provide is invaluable in negotiating ESA’s</a:t>
            </a:r>
            <a:endParaRPr lang="en-US">
              <a:ea typeface="Calibri"/>
              <a:cs typeface="Calibri"/>
            </a:endParaRPr>
          </a:p>
          <a:p>
            <a:pPr marL="174708" indent="-174708">
              <a:buFont typeface="Arial"/>
              <a:buChar char="•"/>
            </a:pPr>
            <a:r>
              <a:rPr lang="en-US"/>
              <a:t>Know how to submit proposals – online or hard copy – deadlines has passed.</a:t>
            </a:r>
            <a:endParaRPr lang="en-US">
              <a:ea typeface="Calibri"/>
              <a:cs typeface="Calibri"/>
            </a:endParaRPr>
          </a:p>
          <a:p>
            <a:pPr marL="174708" indent="-174708">
              <a:buFont typeface="Arial"/>
              <a:buChar char="•"/>
            </a:pPr>
            <a:r>
              <a:rPr lang="en-US"/>
              <a:t>Become familiar with the forms and information important to ensuring that the bargaining proposal being submitted has every chance of success (i.e. getting to know what strong C/A language looks like) – copy of the bargaining proposal form in padfolio under ‘Governance forms.</a:t>
            </a:r>
            <a:endParaRPr lang="en-US">
              <a:ea typeface="Calibri"/>
              <a:cs typeface="Calibri"/>
            </a:endParaRPr>
          </a:p>
          <a:p>
            <a:pPr marL="174708" indent="-174708">
              <a:buFont typeface="Arial"/>
              <a:buChar char="•"/>
            </a:pPr>
            <a:r>
              <a:rPr lang="en-US"/>
              <a:t>Keep a running list or file folder of ideas for bargaining proposals</a:t>
            </a:r>
            <a:endParaRPr lang="en-US">
              <a:ea typeface="Calibri"/>
              <a:cs typeface="Calibri"/>
            </a:endParaRPr>
          </a:p>
          <a:p>
            <a:pPr marL="174708" indent="-174708">
              <a:buFont typeface="Arial"/>
              <a:buChar char="•"/>
            </a:pPr>
            <a:r>
              <a:rPr lang="en-US"/>
              <a:t>Stay updated as bargaining progresses – website, bargaining updates/emails, etc.</a:t>
            </a:r>
            <a:endParaRPr lang="en-US">
              <a:ea typeface="Calibri"/>
              <a:cs typeface="Calibri"/>
            </a:endParaRPr>
          </a:p>
          <a:p>
            <a:pPr marL="174708" indent="-174708">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63</a:t>
            </a:fld>
            <a:endParaRPr lang="cs-CZ"/>
          </a:p>
        </p:txBody>
      </p:sp>
    </p:spTree>
    <p:extLst>
      <p:ext uri="{BB962C8B-B14F-4D97-AF65-F5344CB8AC3E}">
        <p14:creationId xmlns:p14="http://schemas.microsoft.com/office/powerpoint/2010/main" val="35908444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6070812" cy="3041415"/>
          </a:xfrm>
        </p:spPr>
        <p:txBody>
          <a:bodyPr/>
          <a:lstStyle/>
          <a:p>
            <a:r>
              <a:rPr lang="en-US"/>
              <a:t>Angie – What an excellent day of learning!! Thank-you all.  Our official day 1 is done however, Roger and I would like to invite you to join us for an informal debrief/’Meet and Eat’ time.  If you’re not able to join us then we will see you bright and early tomorrow morning</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64</a:t>
            </a:fld>
            <a:endParaRPr lang="cs-CZ"/>
          </a:p>
        </p:txBody>
      </p:sp>
    </p:spTree>
    <p:extLst>
      <p:ext uri="{BB962C8B-B14F-4D97-AF65-F5344CB8AC3E}">
        <p14:creationId xmlns:p14="http://schemas.microsoft.com/office/powerpoint/2010/main" val="26896222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endParaRPr lang="en-US"/>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39115" cy="3064369"/>
          </a:xfrm>
        </p:spPr>
        <p:txBody>
          <a:bodyPr/>
          <a:lstStyle/>
          <a:p>
            <a:r>
              <a:rPr lang="en-US"/>
              <a:t>Angie – </a:t>
            </a:r>
          </a:p>
          <a:p>
            <a:r>
              <a:rPr lang="en-US"/>
              <a:t>Yesterday we talked about </a:t>
            </a:r>
            <a:endParaRPr lang="en-US">
              <a:ea typeface="Calibri"/>
              <a:cs typeface="Calibri"/>
            </a:endParaRPr>
          </a:p>
          <a:p>
            <a:pPr marL="640594" lvl="1" indent="-174708">
              <a:buFont typeface="Courier New"/>
              <a:buChar char="o"/>
            </a:pPr>
            <a:r>
              <a:rPr lang="en-US"/>
              <a:t>MAHCP and it’s Structure</a:t>
            </a:r>
            <a:endParaRPr lang="en-US">
              <a:ea typeface="Calibri"/>
              <a:cs typeface="Calibri"/>
            </a:endParaRPr>
          </a:p>
          <a:p>
            <a:pPr marL="640594" lvl="1" indent="-174708">
              <a:buFont typeface="Courier New"/>
              <a:buChar char="o"/>
            </a:pPr>
            <a:r>
              <a:rPr lang="en-US"/>
              <a:t>MAHCP History and Evolution</a:t>
            </a:r>
            <a:endParaRPr lang="en-US">
              <a:ea typeface="Calibri"/>
              <a:cs typeface="Calibri"/>
            </a:endParaRPr>
          </a:p>
          <a:p>
            <a:pPr marL="640594" lvl="1" indent="-174708">
              <a:buFont typeface="Courier New"/>
              <a:buChar char="o"/>
            </a:pPr>
            <a:r>
              <a:rPr lang="en-US"/>
              <a:t>Jason and Keely spoke to you about Governance and Operations</a:t>
            </a:r>
            <a:endParaRPr lang="en-US">
              <a:ea typeface="Calibri"/>
              <a:cs typeface="Calibri"/>
            </a:endParaRPr>
          </a:p>
          <a:p>
            <a:pPr marL="640594" lvl="1" indent="-174708">
              <a:buFont typeface="Courier New"/>
              <a:buChar char="o"/>
            </a:pPr>
            <a:r>
              <a:rPr lang="en-US"/>
              <a:t>Constitution and Robert’s Rules</a:t>
            </a:r>
            <a:endParaRPr lang="en-US">
              <a:ea typeface="Calibri"/>
              <a:cs typeface="Calibri"/>
            </a:endParaRPr>
          </a:p>
          <a:p>
            <a:pPr marL="640594" lvl="1" indent="-174708">
              <a:buFont typeface="Courier New"/>
              <a:buChar char="o"/>
            </a:pPr>
            <a:r>
              <a:rPr lang="en-US"/>
              <a:t>MAHCP Collective Agreement</a:t>
            </a:r>
            <a:endParaRPr lang="en-US">
              <a:ea typeface="Calibri"/>
              <a:cs typeface="Calibri"/>
            </a:endParaRPr>
          </a:p>
          <a:p>
            <a:pPr marL="640594" lvl="1" indent="-174708">
              <a:buFont typeface="Courier New"/>
              <a:buChar char="o"/>
            </a:pPr>
            <a:r>
              <a:rPr lang="en-US"/>
              <a:t>Collective Agreement Interpretations</a:t>
            </a:r>
            <a:endParaRPr lang="en-US">
              <a:ea typeface="Calibri"/>
              <a:cs typeface="Calibri"/>
            </a:endParaRPr>
          </a:p>
          <a:p>
            <a:r>
              <a:rPr lang="en-US"/>
              <a:t>Today we will look some specifics about the MA’s Role how to conduct an orientation. </a:t>
            </a:r>
            <a:endParaRPr lang="en-US">
              <a:ea typeface="Calibri"/>
              <a:cs typeface="Calibri"/>
            </a:endParaRPr>
          </a:p>
          <a:p>
            <a:endParaRPr lang="en-US"/>
          </a:p>
          <a:p>
            <a:r>
              <a:rPr lang="en-US"/>
              <a:t>We will chat about Workplace Committees, Communications/Social Media, and in the afternoon we will be doing some role play and interactive exercises in the CA interpretation and grievances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66</a:t>
            </a:fld>
            <a:endParaRPr lang="cs-CZ"/>
          </a:p>
        </p:txBody>
      </p:sp>
    </p:spTree>
    <p:extLst>
      <p:ext uri="{BB962C8B-B14F-4D97-AF65-F5344CB8AC3E}">
        <p14:creationId xmlns:p14="http://schemas.microsoft.com/office/powerpoint/2010/main" val="18395351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73734" cy="2859935"/>
          </a:xfrm>
        </p:spPr>
        <p:txBody>
          <a:bodyPr/>
          <a:lstStyle/>
          <a:p>
            <a:r>
              <a:rPr lang="en-US"/>
              <a:t>Angie – </a:t>
            </a:r>
          </a:p>
          <a:p>
            <a:endParaRPr lang="en-US"/>
          </a:p>
          <a:p>
            <a:r>
              <a:rPr lang="en-US"/>
              <a:t>So now we have learned that we are a part of 1 Association, with 2 departments and the Member Advocate is the link between those 2 departments and the membership.  Your role is integral so let’s delve into the role of the Member Advocate.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67</a:t>
            </a:fld>
            <a:endParaRPr lang="cs-CZ"/>
          </a:p>
        </p:txBody>
      </p:sp>
    </p:spTree>
    <p:extLst>
      <p:ext uri="{BB962C8B-B14F-4D97-AF65-F5344CB8AC3E}">
        <p14:creationId xmlns:p14="http://schemas.microsoft.com/office/powerpoint/2010/main" val="16909099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977592" cy="2859935"/>
          </a:xfrm>
        </p:spPr>
        <p:txBody>
          <a:bodyPr/>
          <a:lstStyle/>
          <a:p>
            <a:r>
              <a:rPr lang="en-US"/>
              <a:t>Angie – </a:t>
            </a:r>
          </a:p>
          <a:p>
            <a:r>
              <a:rPr lang="en-US"/>
              <a:t>If everyone would take out your 2 copies of your job description in your padfolio (in handouts section). We will review this job description now….</a:t>
            </a:r>
            <a:endParaRPr lang="en-US">
              <a:ea typeface="Calibri"/>
              <a:cs typeface="Calibri"/>
            </a:endParaRPr>
          </a:p>
          <a:p>
            <a:endParaRPr lang="en-US"/>
          </a:p>
          <a:p>
            <a:r>
              <a:rPr lang="en-US"/>
              <a:t>You will notice the Code of Conduct right at the beginning of the document. You will see that while this Code of Conduct is written specifically for the Member Advocate, it sounds a lot like the Code of Conduct we saw earlier remember?</a:t>
            </a:r>
            <a:endParaRPr lang="en-US">
              <a:ea typeface="Calibri"/>
              <a:cs typeface="Calibri"/>
            </a:endParaRPr>
          </a:p>
          <a:p>
            <a:endParaRPr lang="en-US"/>
          </a:p>
          <a:p>
            <a:r>
              <a:rPr lang="en-US"/>
              <a:t>This code of conduct contains the same basic tenants</a:t>
            </a:r>
            <a:endParaRPr lang="en-US">
              <a:ea typeface="Calibri"/>
              <a:cs typeface="Calibri"/>
            </a:endParaRPr>
          </a:p>
          <a:p>
            <a:pPr marL="640594" lvl="1" indent="-174708">
              <a:buFont typeface="Courier New"/>
              <a:buChar char="o"/>
            </a:pPr>
            <a:r>
              <a:rPr lang="en-US"/>
              <a:t>in that MAs are required to conduct themselves in a respectful manner with all of the stakeholders. </a:t>
            </a:r>
            <a:endParaRPr lang="en-US">
              <a:ea typeface="Calibri"/>
              <a:cs typeface="Calibri"/>
            </a:endParaRPr>
          </a:p>
          <a:p>
            <a:pPr marL="640594" lvl="1" indent="-174708">
              <a:buFont typeface="Courier New"/>
              <a:buChar char="o"/>
            </a:pPr>
            <a:r>
              <a:rPr lang="en-US"/>
              <a:t>MAs are not to be involved in activity that is unethical, illegal or imprudent, </a:t>
            </a:r>
            <a:endParaRPr lang="en-US">
              <a:ea typeface="Calibri"/>
              <a:cs typeface="Calibri"/>
            </a:endParaRPr>
          </a:p>
          <a:p>
            <a:pPr marL="640594" lvl="1" indent="-174708">
              <a:buFont typeface="Courier New"/>
              <a:buChar char="o"/>
            </a:pPr>
            <a:r>
              <a:rPr lang="en-US"/>
              <a:t>does not go against the Mission, Vision, Values, Policies statements. </a:t>
            </a:r>
            <a:endParaRPr lang="en-US">
              <a:ea typeface="Calibri"/>
              <a:cs typeface="Calibri"/>
            </a:endParaRPr>
          </a:p>
          <a:p>
            <a:pPr marL="640594" lvl="1" indent="-174708">
              <a:buFont typeface="Courier New"/>
              <a:buChar char="o"/>
            </a:pPr>
            <a:r>
              <a:rPr lang="en-US"/>
              <a:t>does not cause significant embarrassment or loss of reputation</a:t>
            </a:r>
            <a:endParaRPr lang="en-US">
              <a:ea typeface="Calibri"/>
              <a:cs typeface="Calibri"/>
            </a:endParaRPr>
          </a:p>
          <a:p>
            <a:pPr marL="640594" lvl="1" indent="-174708">
              <a:buFont typeface="Courier New"/>
              <a:buChar char="o"/>
            </a:pPr>
            <a:r>
              <a:rPr lang="en-US"/>
              <a:t>And maintains confidentiality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68</a:t>
            </a:fld>
            <a:endParaRPr lang="cs-CZ"/>
          </a:p>
        </p:txBody>
      </p:sp>
    </p:spTree>
    <p:extLst>
      <p:ext uri="{BB962C8B-B14F-4D97-AF65-F5344CB8AC3E}">
        <p14:creationId xmlns:p14="http://schemas.microsoft.com/office/powerpoint/2010/main" val="4790700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85274" cy="3110277"/>
          </a:xfrm>
        </p:spPr>
        <p:txBody>
          <a:bodyPr/>
          <a:lstStyle/>
          <a:p>
            <a:r>
              <a:rPr lang="en-US"/>
              <a:t>Angie – </a:t>
            </a:r>
          </a:p>
          <a:p>
            <a:pPr marL="640594" lvl="1" indent="-174708">
              <a:buFont typeface="Courier New"/>
              <a:buChar char="o"/>
            </a:pPr>
            <a:r>
              <a:rPr lang="en-US"/>
              <a:t>Attend meetings as requested/required (site, or provincial MAHCP meetings)</a:t>
            </a:r>
            <a:endParaRPr lang="en-US">
              <a:ea typeface="Calibri"/>
              <a:cs typeface="Calibri"/>
            </a:endParaRPr>
          </a:p>
          <a:p>
            <a:pPr marL="640594" lvl="1" indent="-174708">
              <a:buFont typeface="Courier New"/>
              <a:buChar char="o"/>
            </a:pPr>
            <a:r>
              <a:rPr lang="en-US"/>
              <a:t>Keep communications live between the membership and the LRO</a:t>
            </a:r>
            <a:endParaRPr lang="en-US">
              <a:ea typeface="Calibri"/>
              <a:cs typeface="Calibri"/>
            </a:endParaRPr>
          </a:p>
          <a:p>
            <a:pPr marL="640594" lvl="1" indent="-174708">
              <a:buFont typeface="Courier New"/>
              <a:buChar char="o"/>
            </a:pPr>
            <a:r>
              <a:rPr lang="en-US"/>
              <a:t>Assist the LRO where requested with membership concerns, and in the grievance process where assistance is requested</a:t>
            </a:r>
            <a:endParaRPr lang="en-US">
              <a:ea typeface="Calibri"/>
              <a:cs typeface="Calibri"/>
            </a:endParaRPr>
          </a:p>
          <a:p>
            <a:pPr marL="640594" lvl="1" indent="-174708">
              <a:buFont typeface="Courier New"/>
              <a:buChar char="o"/>
            </a:pPr>
            <a:r>
              <a:rPr lang="en-US"/>
              <a:t>Keep regular contact with the LRO to bring forward site concerns or member concerns</a:t>
            </a:r>
            <a:endParaRPr lang="en-US">
              <a:ea typeface="Calibri"/>
              <a:cs typeface="Calibri"/>
            </a:endParaRPr>
          </a:p>
          <a:p>
            <a:pPr marL="640594" lvl="1" indent="-174708">
              <a:buFont typeface="Courier New"/>
              <a:buChar char="o"/>
            </a:pPr>
            <a:r>
              <a:rPr lang="en-US"/>
              <a:t>Have knowledge of your organization’s Collective Agreement</a:t>
            </a:r>
            <a:endParaRPr lang="en-US">
              <a:ea typeface="Calibri"/>
              <a:cs typeface="Calibri"/>
            </a:endParaRPr>
          </a:p>
          <a:p>
            <a:pPr marL="640594" lvl="1" indent="-174708">
              <a:buFont typeface="Courier New"/>
              <a:buChar char="o"/>
            </a:pPr>
            <a:r>
              <a:rPr lang="en-US"/>
              <a:t>Where requested, participate in workplace committees such as Workplace Health and Safety Committees, Union/Management Committees</a:t>
            </a:r>
            <a:endParaRPr lang="en-US">
              <a:ea typeface="Calibri"/>
              <a:cs typeface="Calibri"/>
            </a:endParaRPr>
          </a:p>
          <a:p>
            <a:pPr marL="640594" lvl="1" indent="-174708">
              <a:buFont typeface="Courier New"/>
              <a:buChar char="o"/>
            </a:pPr>
            <a:r>
              <a:rPr lang="en-US"/>
              <a:t>May be asked to participate on other committees (Bargaining, Communications, Governance etc.)</a:t>
            </a:r>
            <a:endParaRPr lang="en-US">
              <a:ea typeface="Calibri"/>
              <a:cs typeface="Calibri"/>
            </a:endParaRPr>
          </a:p>
          <a:p>
            <a:pPr marL="640594" lvl="1" indent="-174708">
              <a:buFont typeface="Courier New"/>
              <a:buChar char="o"/>
            </a:pPr>
            <a:r>
              <a:rPr lang="en-US"/>
              <a:t>Attend meetings held by MAHCP held at your worksite</a:t>
            </a:r>
            <a:endParaRPr lang="en-US">
              <a:ea typeface="Calibri"/>
              <a:cs typeface="Calibri"/>
            </a:endParaRPr>
          </a:p>
          <a:p>
            <a:pPr marL="640594" lvl="1" indent="-174708">
              <a:buFont typeface="Courier New"/>
              <a:buChar char="o"/>
            </a:pPr>
            <a:r>
              <a:rPr lang="en-US"/>
              <a:t>Attend training (as provided)</a:t>
            </a:r>
            <a:endParaRPr lang="en-US">
              <a:ea typeface="Calibri"/>
              <a:cs typeface="Calibri"/>
            </a:endParaRPr>
          </a:p>
          <a:p>
            <a:pPr marL="640594" lvl="1" indent="-174708">
              <a:buFont typeface="Courier New"/>
              <a:buChar char="o"/>
            </a:pPr>
            <a:r>
              <a:rPr lang="en-US"/>
              <a:t>Provide communication to the membership during negotiations or in the event of strike action</a:t>
            </a:r>
            <a:endParaRPr lang="en-US">
              <a:ea typeface="Calibri"/>
              <a:cs typeface="Calibri"/>
            </a:endParaRPr>
          </a:p>
          <a:p>
            <a:pPr marL="640594" lvl="1" indent="-174708">
              <a:buFont typeface="Courier New"/>
              <a:buChar char="o"/>
            </a:pPr>
            <a:r>
              <a:rPr lang="en-US"/>
              <a:t>Participate in the orientation  of new MAHCP members – for some of you this is not required as the LRO completes these duties. But for sites that are outside of Winnipeg, you may be asked to orientate new members. </a:t>
            </a:r>
            <a:endParaRPr lang="en-US">
              <a:ea typeface="Calibri"/>
              <a:cs typeface="Calibri"/>
            </a:endParaRPr>
          </a:p>
          <a:p>
            <a:pPr marL="640594" lvl="1" indent="-174708">
              <a:buFont typeface="Courier New"/>
              <a:buChar char="o"/>
            </a:pPr>
            <a:r>
              <a:rPr lang="en-US"/>
              <a:t>Ensure that new employees complete membership cards and hand in to MAHCP – yes even if the new employee is not new to MAHCP. This is to update information in the database</a:t>
            </a:r>
            <a:endParaRPr lang="en-US">
              <a:ea typeface="Calibri"/>
              <a:cs typeface="Calibri"/>
            </a:endParaRPr>
          </a:p>
          <a:p>
            <a:pPr marL="640594" lvl="1" indent="-174708">
              <a:buFont typeface="Courier New"/>
              <a:buChar char="o"/>
            </a:pPr>
            <a:r>
              <a:rPr lang="en-US"/>
              <a:t>Assist with keeping the site MAHCP communication board up-to-date</a:t>
            </a:r>
            <a:endParaRPr lang="en-US">
              <a:ea typeface="Calibri"/>
              <a:cs typeface="Calibri"/>
            </a:endParaRPr>
          </a:p>
          <a:p>
            <a:pPr marL="640594" lvl="1" indent="-174708">
              <a:buFont typeface="Courier New"/>
              <a:buChar char="o"/>
            </a:pPr>
            <a:r>
              <a:rPr lang="en-US"/>
              <a:t>Encourage members to review the Seniority Lists for accuracy</a:t>
            </a:r>
            <a:endParaRPr lang="en-US">
              <a:ea typeface="Calibri"/>
              <a:cs typeface="Calibri"/>
            </a:endParaRPr>
          </a:p>
          <a:p>
            <a:pPr marL="640594" lvl="1" indent="-174708">
              <a:buFont typeface="Courier New"/>
              <a:buChar char="o"/>
            </a:pPr>
            <a:r>
              <a:rPr lang="en-US"/>
              <a:t>Assist the LRO in developing presentations as requested</a:t>
            </a:r>
            <a:endParaRPr lang="en-US">
              <a:ea typeface="Calibri"/>
              <a:cs typeface="Calibri"/>
            </a:endParaRPr>
          </a:p>
          <a:p>
            <a:pPr marL="640594" lvl="1" indent="-174708">
              <a:buFont typeface="Courier New"/>
              <a:buChar char="o"/>
            </a:pPr>
            <a:r>
              <a:rPr lang="en-US"/>
              <a:t>Serves a 2 year term</a:t>
            </a:r>
            <a:endParaRPr lang="en-US">
              <a:ea typeface="Calibri"/>
              <a:cs typeface="Calibri"/>
            </a:endParaRPr>
          </a:p>
          <a:p>
            <a:pPr marL="640594" lvl="1" indent="-174708">
              <a:buFont typeface="Courier New"/>
              <a:buChar char="o"/>
            </a:pPr>
            <a:r>
              <a:rPr lang="en-US"/>
              <a:t> develop a good working understanding of the Constitution, Code of Conduct and the Collective agreement</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69</a:t>
            </a:fld>
            <a:endParaRPr lang="cs-CZ"/>
          </a:p>
        </p:txBody>
      </p:sp>
    </p:spTree>
    <p:extLst>
      <p:ext uri="{BB962C8B-B14F-4D97-AF65-F5344CB8AC3E}">
        <p14:creationId xmlns:p14="http://schemas.microsoft.com/office/powerpoint/2010/main" val="3647657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712178" cy="3305387"/>
          </a:xfrm>
        </p:spPr>
        <p:txBody>
          <a:bodyPr/>
          <a:lstStyle/>
          <a:p>
            <a:r>
              <a:rPr lang="en-US"/>
              <a:t>Angie –</a:t>
            </a:r>
          </a:p>
          <a:p>
            <a:r>
              <a:rPr lang="en-US"/>
              <a:t>Many </a:t>
            </a:r>
            <a:r>
              <a:rPr lang="en-US" err="1"/>
              <a:t>organisations</a:t>
            </a:r>
            <a:r>
              <a:rPr lang="en-US"/>
              <a:t> have Mission, Vison, Values, Policy Statements which provide direction for everything that happens in an organization. They keep everyone focused on where the organization is going and what it is trying to achieve. And they define the </a:t>
            </a:r>
            <a:r>
              <a:rPr lang="en-US" b="1"/>
              <a:t>core values</a:t>
            </a:r>
            <a:r>
              <a:rPr lang="en-US"/>
              <a:t> of the organization and how people are expected to behave.  Let’s look at each of these at little more closely. </a:t>
            </a:r>
            <a:endParaRPr lang="en-US">
              <a:ea typeface="Calibri"/>
              <a:cs typeface="Calibri"/>
            </a:endParaRPr>
          </a:p>
          <a:p>
            <a:endParaRPr lang="en-US"/>
          </a:p>
          <a:p>
            <a:r>
              <a:rPr lang="en-US"/>
              <a:t>A Mission Statement states the purpose or goal of the organization. The mission statement emphasizes its ongoing commitment to meeting the needs of the people it serves. This is MAHCP’s mission statement. It speaks to the role of all the people involved in providing services in healthcare. The union is here to advocate for the members rights through labour relation activities. The union is not here or able to advocate or represent members at the regulatory body side of your career.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6636793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642940" cy="2859935"/>
          </a:xfrm>
        </p:spPr>
        <p:txBody>
          <a:bodyPr/>
          <a:lstStyle/>
          <a:p>
            <a:r>
              <a:rPr lang="en-US"/>
              <a:t>So now we have reviewed your job description. I would ask that you sign one copy and hand it to us. The second copy is for you to keep so that you may refer back to it when necessary.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70</a:t>
            </a:fld>
            <a:endParaRPr lang="cs-CZ"/>
          </a:p>
        </p:txBody>
      </p:sp>
    </p:spTree>
    <p:extLst>
      <p:ext uri="{BB962C8B-B14F-4D97-AF65-F5344CB8AC3E}">
        <p14:creationId xmlns:p14="http://schemas.microsoft.com/office/powerpoint/2010/main" val="22421448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1" y="3305387"/>
            <a:ext cx="5516002" cy="3052891"/>
          </a:xfrm>
        </p:spPr>
        <p:txBody>
          <a:bodyPr/>
          <a:lstStyle/>
          <a:p>
            <a:r>
              <a:rPr lang="en-US"/>
              <a:t>Angie – </a:t>
            </a:r>
          </a:p>
          <a:p>
            <a:r>
              <a:rPr lang="en-US"/>
              <a:t>A Member Advocate is a union activist who represents MAHCP within the workplace.  A member advocate follows the Mission, Vision, Values and Statements of MAHCP while advancing, advocating and protecting the rights of MAHCP’s diverse membership.</a:t>
            </a:r>
            <a:endParaRPr lang="en-US">
              <a:ea typeface="Calibri"/>
              <a:cs typeface="Calibri"/>
            </a:endParaRPr>
          </a:p>
          <a:p>
            <a:endParaRPr lang="en-US"/>
          </a:p>
          <a:p>
            <a:r>
              <a:rPr lang="en-US"/>
              <a:t>In accordance with the MAHCP Constitution:</a:t>
            </a:r>
            <a:endParaRPr lang="en-US">
              <a:ea typeface="Calibri"/>
              <a:cs typeface="Calibri"/>
            </a:endParaRPr>
          </a:p>
          <a:p>
            <a:pPr marL="232943" indent="-232943">
              <a:buAutoNum type="alphaLcParenR"/>
            </a:pPr>
            <a:r>
              <a:rPr lang="en-US"/>
              <a:t>Member Advocates shall be elected for 2 (two) year terms commencing at the close of the Annual General Meeting at which they are elected.</a:t>
            </a:r>
            <a:endParaRPr lang="en-US">
              <a:ea typeface="Calibri"/>
              <a:cs typeface="Calibri"/>
            </a:endParaRPr>
          </a:p>
          <a:p>
            <a:pPr marL="232943" indent="-232943">
              <a:buAutoNum type="alphaLcParenR"/>
            </a:pPr>
            <a:r>
              <a:rPr lang="en-US"/>
              <a:t>Member Advocates may be appointed by the Executive Council at the request of members who present a completed Nomination Form.  The temporary appointment is terminated at the next AGM.</a:t>
            </a:r>
            <a:endParaRPr lang="en-US">
              <a:ea typeface="Calibri"/>
              <a:cs typeface="Calibri"/>
            </a:endParaRPr>
          </a:p>
          <a:p>
            <a:endParaRPr lang="en-US"/>
          </a:p>
          <a:p>
            <a:r>
              <a:rPr lang="en-US"/>
              <a:t>This role is not just about being the eyes and ears of MAHCP.  When you are a Member Advocate you are the representative of the union and collective agreement, not your profession, not your best friend. </a:t>
            </a:r>
            <a:endParaRPr lang="en-US">
              <a:ea typeface="Calibri"/>
              <a:cs typeface="Calibri"/>
            </a:endParaRPr>
          </a:p>
          <a:p>
            <a:endParaRPr lang="en-US"/>
          </a:p>
          <a:p>
            <a:r>
              <a:rPr lang="en-US"/>
              <a:t>You are responsible to ensure you keep abreast of all communications. You should know about meeting notices, emails, newsletters, bargaining updates and social media updates. </a:t>
            </a:r>
            <a:endParaRPr lang="en-US">
              <a:ea typeface="Calibri"/>
              <a:cs typeface="Calibri"/>
            </a:endParaRPr>
          </a:p>
          <a:p>
            <a:endParaRPr lang="en-US"/>
          </a:p>
          <a:p>
            <a:r>
              <a:rPr lang="en-US"/>
              <a:t>You may be the first face a new member sees, and you may be the person the member comes to with questions.  You are the social activist for your members within the union you are the communication link for the LROs and Union.  I am not their representative – I am the Labour Relations Officer for the sites in my portfolio. This is a very different role from yours.</a:t>
            </a:r>
            <a:endParaRPr lang="en-US">
              <a:ea typeface="Calibri"/>
              <a:cs typeface="Calibri"/>
            </a:endParaRPr>
          </a:p>
          <a:p>
            <a:endParaRPr lang="en-US"/>
          </a:p>
          <a:p>
            <a:r>
              <a:rPr lang="en-US"/>
              <a:t>MAHCP members impact our communities every day, and with more changes on the horizon, it’s important to recognize and support the more than 190 disciplines that are represented by MAHCP. The MA program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71</a:t>
            </a:fld>
            <a:endParaRPr lang="cs-CZ"/>
          </a:p>
        </p:txBody>
      </p:sp>
    </p:spTree>
    <p:extLst>
      <p:ext uri="{BB962C8B-B14F-4D97-AF65-F5344CB8AC3E}">
        <p14:creationId xmlns:p14="http://schemas.microsoft.com/office/powerpoint/2010/main" val="38597419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966053" cy="3018461"/>
          </a:xfrm>
        </p:spPr>
        <p:txBody>
          <a:bodyPr/>
          <a:lstStyle/>
          <a:p>
            <a:r>
              <a:rPr lang="en-US"/>
              <a:t>Angie – </a:t>
            </a:r>
          </a:p>
          <a:p>
            <a:endParaRPr lang="en-US"/>
          </a:p>
          <a:p>
            <a:r>
              <a:rPr lang="en-US"/>
              <a:t>Your role in terms of communications is integral. </a:t>
            </a:r>
            <a:endParaRPr lang="en-US">
              <a:ea typeface="Calibri"/>
              <a:cs typeface="Calibri"/>
            </a:endParaRPr>
          </a:p>
          <a:p>
            <a:endParaRPr lang="en-US"/>
          </a:p>
          <a:p>
            <a:r>
              <a:rPr lang="en-US"/>
              <a:t>One way to assist members in receiving up to date information is to update the MAHCP Bulletin Board in your workplace. We can provide you with appropriate vetted communications for posting on the Union Bulletin Board at your facility. You are welcome to contact the office for materials. I will also ask you to ensure that information on your site’s bulletin board is current MAHCP material and up to date. Please also respect other bulletin boards and only post MAHCP materials on MAHCP Boards.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72</a:t>
            </a:fld>
            <a:endParaRPr lang="cs-CZ"/>
          </a:p>
        </p:txBody>
      </p:sp>
    </p:spTree>
    <p:extLst>
      <p:ext uri="{BB962C8B-B14F-4D97-AF65-F5344CB8AC3E}">
        <p14:creationId xmlns:p14="http://schemas.microsoft.com/office/powerpoint/2010/main" val="29780913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977592" cy="3121754"/>
          </a:xfrm>
        </p:spPr>
        <p:txBody>
          <a:bodyPr/>
          <a:lstStyle/>
          <a:p>
            <a:r>
              <a:rPr lang="en-US"/>
              <a:t>Roger – this is taken from the MB Government Guide to the Labour Relations Act </a:t>
            </a:r>
            <a:r>
              <a:rPr lang="en-US">
                <a:hlinkClick r:id="rId3"/>
              </a:rPr>
              <a:t>https://www.gov.mb.ca/labour/labbrd/pdf/lra_guide.pdf</a:t>
            </a:r>
            <a:endParaRPr lang="en-US"/>
          </a:p>
          <a:p>
            <a:endParaRPr lang="en-US"/>
          </a:p>
          <a:p>
            <a:pPr marL="174708" indent="-174708">
              <a:buFont typeface="Arial"/>
              <a:buChar char="•"/>
            </a:pPr>
            <a:r>
              <a:rPr lang="en-US"/>
              <a:t>The Labour Relations Act imposes a duty upon a union to fairly represent all the employees in the bargaining unit, whether or not the employees are active union members (have signed union cards), in any matter. </a:t>
            </a:r>
            <a:endParaRPr lang="en-US">
              <a:ea typeface="Calibri"/>
              <a:cs typeface="Calibri"/>
            </a:endParaRPr>
          </a:p>
          <a:p>
            <a:pPr marL="174708" indent="-174708">
              <a:buFont typeface="Arial"/>
              <a:buChar char="•"/>
            </a:pPr>
            <a:r>
              <a:rPr lang="en-US"/>
              <a:t>It is an unfair labour practice for a union to represent employees in a manner that is arbitrary, discriminatory, or in bad faith.</a:t>
            </a:r>
            <a:endParaRPr lang="en-US">
              <a:ea typeface="Calibri"/>
              <a:cs typeface="Calibri"/>
            </a:endParaRPr>
          </a:p>
          <a:p>
            <a:pPr marL="174708" indent="-174708">
              <a:buFont typeface="Arial"/>
              <a:buChar char="•"/>
            </a:pPr>
            <a:r>
              <a:rPr lang="en-US"/>
              <a:t>In dismissal cases, the union commits an unfair labour practice if it acts negligently. </a:t>
            </a:r>
            <a:endParaRPr lang="en-US">
              <a:ea typeface="Calibri"/>
              <a:cs typeface="Calibri"/>
            </a:endParaRPr>
          </a:p>
          <a:p>
            <a:pPr marL="174708" indent="-174708">
              <a:buFont typeface="Arial"/>
              <a:buChar char="•"/>
            </a:pPr>
            <a:r>
              <a:rPr lang="en-US"/>
              <a:t>If an employee complains that the union allegedly mishandling a grievance, a breach of that duty will not be established if the employees simply shows that the union could have, or even should have, treated the grievance differently. It is not whether the union was right or wrong that is the concern of the Labour Board, but whether the union's actions were motivated by bad faith, whether it was discriminating against the employee or whether it acted in an arbitrary manner, and, in a dismissal case, whether the union failed to take reasonable care. [Section 20]</a:t>
            </a:r>
            <a:endParaRPr lang="en-US">
              <a:ea typeface="Calibri"/>
              <a:cs typeface="Calibri"/>
            </a:endParaRPr>
          </a:p>
          <a:p>
            <a:pPr marL="174708" indent="-174708">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73</a:t>
            </a:fld>
            <a:endParaRPr lang="cs-CZ"/>
          </a:p>
        </p:txBody>
      </p:sp>
    </p:spTree>
    <p:extLst>
      <p:ext uri="{BB962C8B-B14F-4D97-AF65-F5344CB8AC3E}">
        <p14:creationId xmlns:p14="http://schemas.microsoft.com/office/powerpoint/2010/main" val="37567984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85274" cy="2859935"/>
          </a:xfrm>
        </p:spPr>
        <p:txBody>
          <a:bodyPr/>
          <a:lstStyle/>
          <a:p>
            <a:r>
              <a:rPr lang="en-US"/>
              <a:t>Roger and Angie</a:t>
            </a:r>
          </a:p>
          <a:p>
            <a:endParaRPr lang="en-US"/>
          </a:p>
          <a:p>
            <a:r>
              <a:rPr lang="en-US"/>
              <a:t>Provide examples of Workplace Policies related to RWP and ASAP. Give overview of these policies and what they mean.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74</a:t>
            </a:fld>
            <a:endParaRPr lang="cs-CZ"/>
          </a:p>
        </p:txBody>
      </p:sp>
    </p:spTree>
    <p:extLst>
      <p:ext uri="{BB962C8B-B14F-4D97-AF65-F5344CB8AC3E}">
        <p14:creationId xmlns:p14="http://schemas.microsoft.com/office/powerpoint/2010/main" val="29426317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966053" cy="2972552"/>
          </a:xfrm>
        </p:spPr>
        <p:txBody>
          <a:bodyPr/>
          <a:lstStyle/>
          <a:p>
            <a:r>
              <a:rPr lang="en-US"/>
              <a:t>Roger – </a:t>
            </a:r>
          </a:p>
          <a:p>
            <a:pPr marL="174708" indent="-174708">
              <a:buFont typeface="Arial"/>
              <a:buChar char="•"/>
            </a:pPr>
            <a:r>
              <a:rPr lang="en-US"/>
              <a:t>Next we’re going to be discussing new employee orientations.</a:t>
            </a:r>
            <a:endParaRPr lang="en-US">
              <a:ea typeface="Calibri"/>
              <a:cs typeface="Calibri"/>
            </a:endParaRPr>
          </a:p>
          <a:p>
            <a:pPr marL="174708" indent="-174708">
              <a:buFont typeface="Arial"/>
              <a:buChar char="•"/>
            </a:pPr>
            <a:r>
              <a:rPr lang="en-US"/>
              <a:t>Can anyone tell me what the union’s rights are when it comes to providing new employees/MAHCP members with an orientation to MAHCP? </a:t>
            </a:r>
            <a:endParaRPr lang="en-US">
              <a:ea typeface="Calibri"/>
              <a:cs typeface="Calibri"/>
            </a:endParaRPr>
          </a:p>
          <a:p>
            <a:pPr marL="640594" lvl="1" indent="-174708">
              <a:buFont typeface="Courier New"/>
              <a:buChar char="o"/>
            </a:pPr>
            <a:r>
              <a:rPr lang="en-US"/>
              <a:t>2513 – up to 30 mins</a:t>
            </a:r>
            <a:endParaRPr lang="en-US">
              <a:ea typeface="Calibri"/>
              <a:cs typeface="Calibri"/>
            </a:endParaRPr>
          </a:p>
          <a:p>
            <a:pPr marL="640594" lvl="1" indent="-174708">
              <a:buFont typeface="Courier New"/>
              <a:buChar char="o"/>
            </a:pPr>
            <a:r>
              <a:rPr lang="en-US"/>
              <a:t>Get participants to check their own collective agreements</a:t>
            </a:r>
            <a:endParaRPr lang="en-US">
              <a:ea typeface="Calibri"/>
              <a:cs typeface="Calibri"/>
            </a:endParaRPr>
          </a:p>
          <a:p>
            <a:pPr marL="174708" indent="-174708">
              <a:buFont typeface="Arial"/>
              <a:buChar char="•"/>
            </a:pPr>
            <a:r>
              <a:rPr lang="en-US"/>
              <a:t>Review contents of MAHCP’s Orientation packages – request from Admin by calling or emailing the office.</a:t>
            </a:r>
            <a:endParaRPr lang="en-US">
              <a:ea typeface="Calibri"/>
              <a:cs typeface="Calibri"/>
            </a:endParaRPr>
          </a:p>
          <a:p>
            <a:pPr marL="174708" indent="-174708">
              <a:buFont typeface="Arial"/>
              <a:buChar char="•"/>
            </a:pPr>
            <a:r>
              <a:rPr lang="en-US"/>
              <a:t>Review Orientation – Steps for MA’s sheet (found in front of padfolio)</a:t>
            </a:r>
            <a:endParaRPr lang="en-US">
              <a:ea typeface="Calibri"/>
              <a:cs typeface="Calibri"/>
            </a:endParaRPr>
          </a:p>
          <a:p>
            <a:pPr marL="174708" indent="-174708">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75</a:t>
            </a:fld>
            <a:endParaRPr lang="cs-CZ"/>
          </a:p>
        </p:txBody>
      </p:sp>
    </p:spTree>
    <p:extLst>
      <p:ext uri="{BB962C8B-B14F-4D97-AF65-F5344CB8AC3E}">
        <p14:creationId xmlns:p14="http://schemas.microsoft.com/office/powerpoint/2010/main" val="5561331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942973" cy="2859935"/>
          </a:xfrm>
        </p:spPr>
        <p:txBody>
          <a:bodyPr/>
          <a:lstStyle/>
          <a:p>
            <a:r>
              <a:rPr lang="en-US"/>
              <a:t>Roger – </a:t>
            </a:r>
          </a:p>
          <a:p>
            <a:pPr marL="174708" indent="-174708">
              <a:buFont typeface="Arial"/>
              <a:buChar char="•"/>
            </a:pPr>
            <a:r>
              <a:rPr lang="en-US"/>
              <a:t>There is now an on-line membership application form which only takes a few minutes to complete.</a:t>
            </a:r>
            <a:endParaRPr lang="en-US">
              <a:ea typeface="Calibri"/>
              <a:cs typeface="Calibri"/>
            </a:endParaRPr>
          </a:p>
          <a:p>
            <a:pPr marL="174708" indent="-174708">
              <a:buFont typeface="Arial"/>
              <a:buChar char="•"/>
            </a:pPr>
            <a:r>
              <a:rPr lang="en-US"/>
              <a:t>Can’t over-stress the importance of MAHCP getting members to complete the online application or to get back their signed member card.  We need a new member’s personal contact information.  Able to contact with questions/concerns; provide updates, including Bargaining, etc.</a:t>
            </a:r>
            <a:endParaRPr lang="en-US">
              <a:ea typeface="Calibri"/>
              <a:cs typeface="Calibri"/>
            </a:endParaRPr>
          </a:p>
          <a:p>
            <a:pPr marL="174708" indent="-174708">
              <a:buFont typeface="Arial"/>
              <a:buChar char="•"/>
            </a:pPr>
            <a:r>
              <a:rPr lang="en-US"/>
              <a:t>Please make sure they’re providing their personal and not work email addresses on the cards.</a:t>
            </a:r>
            <a:endParaRPr lang="en-US">
              <a:ea typeface="Calibri"/>
              <a:cs typeface="Calibri"/>
            </a:endParaRPr>
          </a:p>
          <a:p>
            <a:pPr marL="174708" indent="-174708">
              <a:buFont typeface="Arial"/>
              <a:buChar char="•"/>
            </a:pPr>
            <a:r>
              <a:rPr lang="en-US"/>
              <a:t>We are not suppose to use workplace email for union purposes – employer owns and is able to review all communications sent via their email system.</a:t>
            </a:r>
            <a:endParaRPr lang="en-US">
              <a:ea typeface="Calibri"/>
              <a:cs typeface="Calibri"/>
            </a:endParaRPr>
          </a:p>
          <a:p>
            <a:endParaRPr lang="en-US">
              <a:ea typeface="Calibri"/>
              <a:cs typeface="Calibri"/>
            </a:endParaRPr>
          </a:p>
          <a:p>
            <a:r>
              <a:rPr lang="en-US"/>
              <a:t>Share the </a:t>
            </a:r>
            <a:r>
              <a:rPr lang="en-US" err="1"/>
              <a:t>powerpoint</a:t>
            </a:r>
            <a:r>
              <a:rPr lang="en-US"/>
              <a:t> on Orientation</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76</a:t>
            </a:fld>
            <a:endParaRPr lang="cs-CZ"/>
          </a:p>
        </p:txBody>
      </p:sp>
    </p:spTree>
    <p:extLst>
      <p:ext uri="{BB962C8B-B14F-4D97-AF65-F5344CB8AC3E}">
        <p14:creationId xmlns:p14="http://schemas.microsoft.com/office/powerpoint/2010/main" val="8623089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16036" cy="2859935"/>
          </a:xfrm>
        </p:spPr>
        <p:txBody>
          <a:bodyPr/>
          <a:lstStyle/>
          <a:p>
            <a:r>
              <a:rPr lang="en-US"/>
              <a:t>Roger – </a:t>
            </a:r>
          </a:p>
          <a:p>
            <a:pPr marL="174708" indent="-174708">
              <a:buFont typeface="Arial"/>
              <a:buChar char="•"/>
            </a:pPr>
            <a:r>
              <a:rPr lang="en-US"/>
              <a:t>There are opportunities for MAHCP members or MA’s to get further involved – W, S &amp; H and Employee/Management Committees</a:t>
            </a:r>
            <a:endParaRPr lang="en-US">
              <a:ea typeface="Calibri"/>
              <a:cs typeface="Calibri"/>
            </a:endParaRPr>
          </a:p>
          <a:p>
            <a:pPr marL="174708" indent="-174708">
              <a:buFont typeface="Arial"/>
              <a:buChar char="•"/>
            </a:pPr>
            <a:r>
              <a:rPr lang="en-US"/>
              <a:t>Purpose of each of these committees is to be able to gather and bring forward questions and concerns from  members/colleagues, for discussion and hopefully to get some of those concerns resolved.</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77</a:t>
            </a:fld>
            <a:endParaRPr lang="cs-CZ"/>
          </a:p>
        </p:txBody>
      </p:sp>
    </p:spTree>
    <p:extLst>
      <p:ext uri="{BB962C8B-B14F-4D97-AF65-F5344CB8AC3E}">
        <p14:creationId xmlns:p14="http://schemas.microsoft.com/office/powerpoint/2010/main" val="19172084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6070812" cy="3098800"/>
          </a:xfrm>
        </p:spPr>
        <p:txBody>
          <a:bodyPr/>
          <a:lstStyle/>
          <a:p>
            <a:r>
              <a:rPr lang="en-US"/>
              <a:t>Roger – </a:t>
            </a:r>
          </a:p>
          <a:p>
            <a:pPr marL="174708" indent="-174708">
              <a:buFont typeface="Arial"/>
              <a:buChar char="•"/>
            </a:pPr>
            <a:r>
              <a:rPr lang="en-US"/>
              <a:t>This committee is discussed in Article 35 in many of MAHCP’s collective agreements.</a:t>
            </a:r>
            <a:endParaRPr lang="en-US">
              <a:ea typeface="Calibri"/>
              <a:cs typeface="Calibri"/>
            </a:endParaRPr>
          </a:p>
          <a:p>
            <a:pPr marL="174708" indent="-174708">
              <a:buFont typeface="Arial"/>
              <a:buChar char="•"/>
            </a:pPr>
            <a:r>
              <a:rPr lang="en-US"/>
              <a:t>Also known as Labour-Management Committees</a:t>
            </a:r>
            <a:endParaRPr lang="en-US">
              <a:ea typeface="Calibri"/>
              <a:cs typeface="Calibri"/>
            </a:endParaRPr>
          </a:p>
          <a:p>
            <a:pPr marL="174708" indent="-174708">
              <a:buFont typeface="Arial"/>
              <a:buChar char="•"/>
            </a:pPr>
            <a:r>
              <a:rPr lang="en-US"/>
              <a:t>MAHCP members have seen success with this type of committee</a:t>
            </a:r>
            <a:endParaRPr lang="en-US">
              <a:ea typeface="Calibri"/>
              <a:cs typeface="Calibri"/>
            </a:endParaRPr>
          </a:p>
          <a:p>
            <a:pPr marL="174708" indent="-174708">
              <a:buFont typeface="Arial"/>
              <a:buChar char="•"/>
            </a:pPr>
            <a:r>
              <a:rPr lang="en-US"/>
              <a:t>Given example of success for Southern Paramedics:</a:t>
            </a:r>
            <a:endParaRPr lang="en-US">
              <a:ea typeface="Calibri"/>
              <a:cs typeface="Calibri"/>
            </a:endParaRPr>
          </a:p>
          <a:p>
            <a:pPr marL="640594" lvl="1" indent="-174708">
              <a:buFont typeface="Courier New"/>
              <a:buChar char="o"/>
            </a:pPr>
            <a:r>
              <a:rPr lang="en-US"/>
              <a:t>4 on/off schedule</a:t>
            </a:r>
            <a:endParaRPr lang="en-US">
              <a:ea typeface="Calibri"/>
              <a:cs typeface="Calibri"/>
            </a:endParaRPr>
          </a:p>
          <a:p>
            <a:pPr marL="640594" lvl="1" indent="-174708">
              <a:buFont typeface="Courier New"/>
              <a:buChar char="o"/>
            </a:pPr>
            <a:r>
              <a:rPr lang="en-US"/>
              <a:t>Health and safety concerns</a:t>
            </a:r>
            <a:endParaRPr lang="en-US">
              <a:ea typeface="Calibri"/>
              <a:cs typeface="Calibri"/>
            </a:endParaRPr>
          </a:p>
          <a:p>
            <a:pPr marL="640594" lvl="1" indent="-174708">
              <a:buFont typeface="Courier New"/>
              <a:buChar char="o"/>
            </a:pPr>
            <a:r>
              <a:rPr lang="en-US"/>
              <a:t>Working conditions</a:t>
            </a:r>
            <a:endParaRPr lang="en-US">
              <a:ea typeface="Calibri"/>
              <a:cs typeface="Calibri"/>
            </a:endParaRPr>
          </a:p>
          <a:p>
            <a:pPr marL="174708" indent="-174708">
              <a:buFont typeface="Arial"/>
              <a:buChar char="•"/>
            </a:pPr>
            <a:r>
              <a:rPr lang="en-US"/>
              <a:t>Meant to be proactive rather than reactive process to issues and concerns in the work place</a:t>
            </a:r>
            <a:endParaRPr lang="en-US">
              <a:ea typeface="Calibri"/>
              <a:cs typeface="Calibri"/>
            </a:endParaRPr>
          </a:p>
          <a:p>
            <a:pPr marL="174708" indent="-174708">
              <a:buFont typeface="Arial"/>
              <a:buChar char="•"/>
            </a:pPr>
            <a:r>
              <a:rPr lang="en-US"/>
              <a:t>Co-chaired by LRO and HR</a:t>
            </a:r>
            <a:endParaRPr lang="en-US">
              <a:ea typeface="Calibri"/>
              <a:cs typeface="Calibri"/>
            </a:endParaRPr>
          </a:p>
          <a:p>
            <a:pPr marL="174708" indent="-174708">
              <a:buFont typeface="Arial"/>
              <a:buChar char="•"/>
            </a:pPr>
            <a:r>
              <a:rPr lang="en-US"/>
              <a:t>Depending on size of workplace, there may need to be multiple committees for different departments/classifications</a:t>
            </a:r>
            <a:endParaRPr lang="en-US">
              <a:ea typeface="Calibri"/>
              <a:cs typeface="Calibri"/>
            </a:endParaRPr>
          </a:p>
          <a:p>
            <a:pPr marL="174708" indent="-174708">
              <a:buFont typeface="Arial"/>
              <a:buChar char="•"/>
            </a:pPr>
            <a:r>
              <a:rPr lang="en-US"/>
              <a:t>Greatest barrier to MAHCP having additional success with these committees and other initiates is lack of member participating and member apathy</a:t>
            </a:r>
            <a:endParaRPr lang="en-US">
              <a:ea typeface="Calibri"/>
              <a:cs typeface="Calibri"/>
            </a:endParaRPr>
          </a:p>
          <a:p>
            <a:pPr marL="174708" indent="-174708">
              <a:buFont typeface="Arial"/>
              <a:buChar char="•"/>
            </a:pPr>
            <a:r>
              <a:rPr lang="en-US"/>
              <a:t>If your colleagues are voicing concerns, suggest that they contact the LRO and work together with the LRO and other members to initiate an Employee/Management Committee in your workplace. </a:t>
            </a:r>
            <a:endParaRPr lang="en-US">
              <a:ea typeface="Calibri"/>
              <a:cs typeface="Calibri"/>
            </a:endParaRPr>
          </a:p>
          <a:p>
            <a:pPr marL="174708" indent="-174708">
              <a:buFont typeface="Arial"/>
              <a:buChar char="•"/>
            </a:pPr>
            <a:r>
              <a:rPr lang="en-US"/>
              <a:t>After-all, who runs MAHCP? The members! </a:t>
            </a:r>
            <a:endParaRPr lang="en-US">
              <a:ea typeface="Calibri"/>
              <a:cs typeface="Calibri"/>
            </a:endParaRPr>
          </a:p>
          <a:p>
            <a:pPr marL="174708" indent="-174708">
              <a:buFont typeface="Arial"/>
              <a:buChar char="•"/>
            </a:pPr>
            <a:r>
              <a:rPr lang="en-US"/>
              <a:t>In the CA and employer has obligation to participate.</a:t>
            </a:r>
            <a:endParaRPr lang="en-US">
              <a:ea typeface="Calibri"/>
              <a:cs typeface="Calibri"/>
            </a:endParaRPr>
          </a:p>
          <a:p>
            <a:pPr marL="174708" indent="-174708">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78</a:t>
            </a:fld>
            <a:endParaRPr lang="cs-CZ"/>
          </a:p>
        </p:txBody>
      </p:sp>
    </p:spTree>
    <p:extLst>
      <p:ext uri="{BB962C8B-B14F-4D97-AF65-F5344CB8AC3E}">
        <p14:creationId xmlns:p14="http://schemas.microsoft.com/office/powerpoint/2010/main" val="28610908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Roger</a:t>
            </a:r>
          </a:p>
        </p:txBody>
      </p:sp>
      <p:sp>
        <p:nvSpPr>
          <p:cNvPr id="4" name="Slide Number Placeholder 3"/>
          <p:cNvSpPr>
            <a:spLocks noGrp="1"/>
          </p:cNvSpPr>
          <p:nvPr>
            <p:ph type="sldNum" sz="quarter" idx="5"/>
          </p:nvPr>
        </p:nvSpPr>
        <p:spPr/>
        <p:txBody>
          <a:bodyPr/>
          <a:lstStyle/>
          <a:p>
            <a:fld id="{871B2431-D351-4C6E-A3CF-9DFAC0E3E050}" type="slidenum">
              <a:rPr lang="cs-CZ" smtClean="0"/>
              <a:t>79</a:t>
            </a:fld>
            <a:endParaRPr lang="cs-CZ"/>
          </a:p>
        </p:txBody>
      </p:sp>
    </p:spTree>
    <p:extLst>
      <p:ext uri="{BB962C8B-B14F-4D97-AF65-F5344CB8AC3E}">
        <p14:creationId xmlns:p14="http://schemas.microsoft.com/office/powerpoint/2010/main" val="388229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96814" cy="3156185"/>
          </a:xfrm>
        </p:spPr>
        <p:txBody>
          <a:bodyPr/>
          <a:lstStyle/>
          <a:p>
            <a:r>
              <a:rPr lang="en-US"/>
              <a:t>Angie – </a:t>
            </a:r>
          </a:p>
          <a:p>
            <a:endParaRPr lang="en-US"/>
          </a:p>
          <a:p>
            <a:r>
              <a:rPr lang="en-US"/>
              <a:t>A vision statement is a declaration of an organization's objectives, or what the organization plans to do, typically within a declared time frame. It is intended to guide its internal decision-making. When decisions are made these need to reflect the Vision Statement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6460468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862195" cy="2859935"/>
          </a:xfrm>
        </p:spPr>
        <p:txBody>
          <a:bodyPr/>
          <a:lstStyle/>
          <a:p>
            <a:r>
              <a:rPr lang="en-US"/>
              <a:t>Angie – </a:t>
            </a:r>
          </a:p>
          <a:p>
            <a:r>
              <a:rPr lang="en-US"/>
              <a:t>Your freedom to join a union is guaranteed by the Canadian Charter of Rights and Freedoms. How important are those Rights and Freedoms!! Organizing means bringing new members into MAHCP. Groups being organized into MAHCP must be of Professional, Technical, Paramedical (PTP) designations</a:t>
            </a:r>
            <a:endParaRPr lang="en-US">
              <a:ea typeface="Calibri"/>
              <a:cs typeface="Calibri"/>
            </a:endParaRPr>
          </a:p>
          <a:p>
            <a:endParaRPr lang="en-US"/>
          </a:p>
          <a:p>
            <a:r>
              <a:rPr lang="en-US"/>
              <a:t>Now, please understand this is your association, this is not my association. Roger and I are members of Unifor.  Therefore if you want your union, MAHCP to survive and be strong in these interesting times, then organizing must be a frontline activity.  </a:t>
            </a:r>
            <a:endParaRPr lang="en-US">
              <a:ea typeface="Calibri"/>
              <a:cs typeface="Calibri"/>
            </a:endParaRPr>
          </a:p>
          <a:p>
            <a:endParaRPr lang="en-US"/>
          </a:p>
          <a:p>
            <a:r>
              <a:rPr lang="en-US"/>
              <a:t>This can be done by just checking on posted positions at your employer site and reporting anything that sounds like they are MAHCP related or knowing a profession in your workplace that isn’t covered by our CA</a:t>
            </a:r>
            <a:endParaRPr lang="en-US">
              <a:ea typeface="Calibri"/>
              <a:cs typeface="Calibri"/>
            </a:endParaRPr>
          </a:p>
          <a:p>
            <a:endParaRPr lang="en-US"/>
          </a:p>
          <a:p>
            <a:r>
              <a:rPr lang="en-US"/>
              <a:t>This is this a part of your responsibility  as an MA.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80</a:t>
            </a:fld>
            <a:endParaRPr lang="cs-CZ"/>
          </a:p>
        </p:txBody>
      </p:sp>
    </p:spTree>
    <p:extLst>
      <p:ext uri="{BB962C8B-B14F-4D97-AF65-F5344CB8AC3E}">
        <p14:creationId xmlns:p14="http://schemas.microsoft.com/office/powerpoint/2010/main" val="19966567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954513" cy="2859935"/>
          </a:xfrm>
        </p:spPr>
        <p:txBody>
          <a:bodyPr/>
          <a:lstStyle/>
          <a:p>
            <a:r>
              <a:rPr lang="en-US"/>
              <a:t>Angie – </a:t>
            </a:r>
          </a:p>
          <a:p>
            <a:r>
              <a:rPr lang="en-US"/>
              <a:t>If you see or hear of a new position or you are speaking to an employee whose role is Professional Technical in nature, take note and report to your LRO. The LRO’s and Executive Director will go through the process to identify, meet with, and make application to certify the group. </a:t>
            </a:r>
            <a:endParaRPr lang="en-US">
              <a:ea typeface="Calibri"/>
              <a:cs typeface="Calibri"/>
            </a:endParaRPr>
          </a:p>
          <a:p>
            <a:endParaRPr lang="en-US"/>
          </a:p>
          <a:p>
            <a:r>
              <a:rPr lang="en-US"/>
              <a:t>But make no mistake,  it is the Member Advocate voice that tells us that there is someone we need to ‘organize’. Your voice helps us to grow!! </a:t>
            </a:r>
          </a:p>
          <a:p>
            <a:endParaRPr lang="en-US"/>
          </a:p>
          <a:p>
            <a:r>
              <a:rPr lang="en-US"/>
              <a:t>Clarify that we are not discussing ‘raiding’.</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81</a:t>
            </a:fld>
            <a:endParaRPr lang="cs-CZ"/>
          </a:p>
        </p:txBody>
      </p:sp>
    </p:spTree>
    <p:extLst>
      <p:ext uri="{BB962C8B-B14F-4D97-AF65-F5344CB8AC3E}">
        <p14:creationId xmlns:p14="http://schemas.microsoft.com/office/powerpoint/2010/main" val="18309599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6070812" cy="3029938"/>
          </a:xfrm>
        </p:spPr>
        <p:txBody>
          <a:bodyPr/>
          <a:lstStyle/>
          <a:p>
            <a:r>
              <a:rPr lang="en-US"/>
              <a:t>Review the intent of the exercises.</a:t>
            </a:r>
          </a:p>
          <a:p>
            <a:endParaRPr lang="en-US"/>
          </a:p>
          <a:p>
            <a:r>
              <a:rPr lang="en-US"/>
              <a:t>We will be sharing some scenarios on the screes. We ask that you split into groups of three for these exercises. We want you to use your collective agreement and look for the applicable article that apples to each scenario up on the screen. You will have approx. 5 minutes to find the applicable articles and discuss amongst yourselves. You need to come to an agreement on the interpretation of the scenario and applicable article of the agreement. One spokesperson from each team will be asked to provide their interpretation and explanation of the issue and applicable articles.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82</a:t>
            </a:fld>
            <a:endParaRPr lang="cs-CZ"/>
          </a:p>
        </p:txBody>
      </p:sp>
    </p:spTree>
    <p:extLst>
      <p:ext uri="{BB962C8B-B14F-4D97-AF65-F5344CB8AC3E}">
        <p14:creationId xmlns:p14="http://schemas.microsoft.com/office/powerpoint/2010/main" val="41329071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666018" cy="2984030"/>
          </a:xfrm>
        </p:spPr>
        <p:txBody>
          <a:bodyPr/>
          <a:lstStyle/>
          <a:p>
            <a:r>
              <a:rPr lang="en-US"/>
              <a:t>Have read the scenarios from the screen and provide the MA’s a chance to find the article within the CA and discuss their interpretation of the agreement. </a:t>
            </a:r>
          </a:p>
          <a:p>
            <a:endParaRPr lang="en-US"/>
          </a:p>
          <a:p>
            <a:r>
              <a:rPr lang="en-US"/>
              <a:t>After discussion ask MA’s to respond to the entire group on their response to Jill. Once everyone is done, speaker to read the interpretation and provide interpretation and next steps.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83</a:t>
            </a:fld>
            <a:endParaRPr lang="cs-CZ"/>
          </a:p>
        </p:txBody>
      </p:sp>
    </p:spTree>
    <p:extLst>
      <p:ext uri="{BB962C8B-B14F-4D97-AF65-F5344CB8AC3E}">
        <p14:creationId xmlns:p14="http://schemas.microsoft.com/office/powerpoint/2010/main" val="19587533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84</a:t>
            </a:fld>
            <a:endParaRPr lang="cs-CZ"/>
          </a:p>
        </p:txBody>
      </p:sp>
    </p:spTree>
    <p:extLst>
      <p:ext uri="{BB962C8B-B14F-4D97-AF65-F5344CB8AC3E}">
        <p14:creationId xmlns:p14="http://schemas.microsoft.com/office/powerpoint/2010/main" val="32371304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85</a:t>
            </a:fld>
            <a:endParaRPr lang="cs-CZ"/>
          </a:p>
        </p:txBody>
      </p:sp>
    </p:spTree>
    <p:extLst>
      <p:ext uri="{BB962C8B-B14F-4D97-AF65-F5344CB8AC3E}">
        <p14:creationId xmlns:p14="http://schemas.microsoft.com/office/powerpoint/2010/main" val="42583964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Roger explain the issue in detail.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86</a:t>
            </a:fld>
            <a:endParaRPr lang="cs-CZ"/>
          </a:p>
        </p:txBody>
      </p:sp>
    </p:spTree>
    <p:extLst>
      <p:ext uri="{BB962C8B-B14F-4D97-AF65-F5344CB8AC3E}">
        <p14:creationId xmlns:p14="http://schemas.microsoft.com/office/powerpoint/2010/main" val="27437190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Poonam provide example of extension of probationary employee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87</a:t>
            </a:fld>
            <a:endParaRPr lang="cs-CZ"/>
          </a:p>
        </p:txBody>
      </p:sp>
    </p:spTree>
    <p:extLst>
      <p:ext uri="{BB962C8B-B14F-4D97-AF65-F5344CB8AC3E}">
        <p14:creationId xmlns:p14="http://schemas.microsoft.com/office/powerpoint/2010/main" val="14999875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a:t>Angie to review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88</a:t>
            </a:fld>
            <a:endParaRPr lang="cs-CZ"/>
          </a:p>
        </p:txBody>
      </p:sp>
    </p:spTree>
    <p:extLst>
      <p:ext uri="{BB962C8B-B14F-4D97-AF65-F5344CB8AC3E}">
        <p14:creationId xmlns:p14="http://schemas.microsoft.com/office/powerpoint/2010/main" val="20155375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89</a:t>
            </a:fld>
            <a:endParaRPr lang="cs-CZ"/>
          </a:p>
        </p:txBody>
      </p:sp>
    </p:spTree>
    <p:extLst>
      <p:ext uri="{BB962C8B-B14F-4D97-AF65-F5344CB8AC3E}">
        <p14:creationId xmlns:p14="http://schemas.microsoft.com/office/powerpoint/2010/main" val="3181890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a:xfrm>
            <a:off x="934720" y="3305387"/>
            <a:ext cx="5735258" cy="3087323"/>
          </a:xfrm>
        </p:spPr>
        <p:txBody>
          <a:bodyPr/>
          <a:lstStyle/>
          <a:p>
            <a:r>
              <a:rPr lang="en-US"/>
              <a:t>Angie - </a:t>
            </a:r>
          </a:p>
          <a:p>
            <a:endParaRPr lang="en-US"/>
          </a:p>
          <a:p>
            <a:r>
              <a:rPr lang="en-US"/>
              <a:t>A value statement is a description of an organization’s core principles, used to create a positive image of the organization among our members, Employers, the local community members and the media. Value statements vary widely and include general concepts and specific actions an organization takes to achieve positive outcomes for its stakeholders.  Anytime you have a difficult decision to make, ask yourself if the decision you are making reflects the Mission, Vision, Values statements. If not, then you may want to rethink your decision.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29602740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90</a:t>
            </a:fld>
            <a:endParaRPr lang="cs-CZ"/>
          </a:p>
        </p:txBody>
      </p:sp>
    </p:spTree>
    <p:extLst>
      <p:ext uri="{BB962C8B-B14F-4D97-AF65-F5344CB8AC3E}">
        <p14:creationId xmlns:p14="http://schemas.microsoft.com/office/powerpoint/2010/main" val="21475894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1B2431-D351-4C6E-A3CF-9DFAC0E3E050}" type="slidenum">
              <a:rPr lang="cs-CZ" smtClean="0"/>
              <a:t>91</a:t>
            </a:fld>
            <a:endParaRPr lang="cs-CZ"/>
          </a:p>
        </p:txBody>
      </p:sp>
    </p:spTree>
    <p:extLst>
      <p:ext uri="{BB962C8B-B14F-4D97-AF65-F5344CB8AC3E}">
        <p14:creationId xmlns:p14="http://schemas.microsoft.com/office/powerpoint/2010/main" val="382932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Freeform 2"/>
          <p:cNvSpPr/>
          <p:nvPr/>
        </p:nvSpPr>
        <p:spPr>
          <a:xfrm>
            <a:off x="-3929813" y="-3138942"/>
            <a:ext cx="17158524" cy="17158524"/>
          </a:xfrm>
          <a:custGeom>
            <a:avLst/>
            <a:gdLst/>
            <a:ahLst/>
            <a:cxnLst/>
            <a:rect l="l" t="t" r="r" b="b"/>
            <a:pathLst>
              <a:path w="17158524" h="17158524">
                <a:moveTo>
                  <a:pt x="0" y="0"/>
                </a:moveTo>
                <a:lnTo>
                  <a:pt x="17158525" y="0"/>
                </a:lnTo>
                <a:lnTo>
                  <a:pt x="17158525" y="17158524"/>
                </a:lnTo>
                <a:lnTo>
                  <a:pt x="0" y="171585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3" name="Group 3"/>
          <p:cNvGrpSpPr/>
          <p:nvPr/>
        </p:nvGrpSpPr>
        <p:grpSpPr>
          <a:xfrm>
            <a:off x="13219187" y="2609093"/>
            <a:ext cx="5068813" cy="5068813"/>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CA"/>
            </a:p>
          </p:txBody>
        </p:sp>
      </p:grpSp>
      <p:sp>
        <p:nvSpPr>
          <p:cNvPr id="5" name="TextBox 5"/>
          <p:cNvSpPr txBox="1"/>
          <p:nvPr/>
        </p:nvSpPr>
        <p:spPr>
          <a:xfrm>
            <a:off x="1603244" y="4415545"/>
            <a:ext cx="11420187" cy="1369685"/>
          </a:xfrm>
          <a:prstGeom prst="rect">
            <a:avLst/>
          </a:prstGeom>
        </p:spPr>
        <p:txBody>
          <a:bodyPr lIns="0" tIns="0" rIns="0" bIns="0" rtlCol="0" anchor="t">
            <a:spAutoFit/>
          </a:bodyPr>
          <a:lstStyle/>
          <a:p>
            <a:pPr algn="l">
              <a:lnSpc>
                <a:spcPts val="10559"/>
              </a:lnSpc>
            </a:pPr>
            <a:r>
              <a:rPr lang="en-US" sz="9599">
                <a:solidFill>
                  <a:srgbClr val="FFFFFF"/>
                </a:solidFill>
                <a:latin typeface="Outfit"/>
                <a:ea typeface="Outfit"/>
                <a:cs typeface="Outfit"/>
                <a:sym typeface="Outfit"/>
              </a:rPr>
              <a:t>Member Advocate </a:t>
            </a:r>
          </a:p>
        </p:txBody>
      </p:sp>
      <p:sp>
        <p:nvSpPr>
          <p:cNvPr id="6" name="TextBox 6"/>
          <p:cNvSpPr txBox="1"/>
          <p:nvPr/>
        </p:nvSpPr>
        <p:spPr>
          <a:xfrm>
            <a:off x="1603244" y="5794756"/>
            <a:ext cx="11625468" cy="1369695"/>
          </a:xfrm>
          <a:prstGeom prst="rect">
            <a:avLst/>
          </a:prstGeom>
        </p:spPr>
        <p:txBody>
          <a:bodyPr lIns="0" tIns="0" rIns="0" bIns="0" rtlCol="0" anchor="t">
            <a:spAutoFit/>
          </a:bodyPr>
          <a:lstStyle/>
          <a:p>
            <a:pPr algn="l">
              <a:lnSpc>
                <a:spcPts val="10560"/>
              </a:lnSpc>
            </a:pPr>
            <a:r>
              <a:rPr lang="en-US" sz="9600">
                <a:solidFill>
                  <a:srgbClr val="FFFFFF"/>
                </a:solidFill>
                <a:latin typeface="Outfit"/>
                <a:ea typeface="Outfit"/>
                <a:cs typeface="Outfit"/>
                <a:sym typeface="Outfit"/>
              </a:rPr>
              <a:t>Training Program</a:t>
            </a:r>
          </a:p>
        </p:txBody>
      </p:sp>
      <p:sp>
        <p:nvSpPr>
          <p:cNvPr id="7" name="TextBox 7"/>
          <p:cNvSpPr txBox="1"/>
          <p:nvPr/>
        </p:nvSpPr>
        <p:spPr>
          <a:xfrm>
            <a:off x="1028700" y="2675768"/>
            <a:ext cx="3330558" cy="1052525"/>
          </a:xfrm>
          <a:prstGeom prst="rect">
            <a:avLst/>
          </a:prstGeom>
        </p:spPr>
        <p:txBody>
          <a:bodyPr lIns="0" tIns="0" rIns="0" bIns="0" rtlCol="0" anchor="t">
            <a:spAutoFit/>
          </a:bodyPr>
          <a:lstStyle/>
          <a:p>
            <a:pPr algn="r">
              <a:lnSpc>
                <a:spcPts val="8119"/>
              </a:lnSpc>
            </a:pPr>
            <a:r>
              <a:rPr lang="en-US" sz="7381" b="1">
                <a:solidFill>
                  <a:srgbClr val="FFFFFF"/>
                </a:solidFill>
                <a:latin typeface="Outfit Bold"/>
                <a:ea typeface="Outfit Bold"/>
                <a:cs typeface="Outfit Bold"/>
                <a:sym typeface="Outfit Bold"/>
              </a:rPr>
              <a:t> DAY 1 </a:t>
            </a:r>
          </a:p>
        </p:txBody>
      </p:sp>
      <p:sp>
        <p:nvSpPr>
          <p:cNvPr id="8" name="Freeform 8"/>
          <p:cNvSpPr/>
          <p:nvPr/>
        </p:nvSpPr>
        <p:spPr>
          <a:xfrm>
            <a:off x="13439816" y="4735904"/>
            <a:ext cx="4627555" cy="1408833"/>
          </a:xfrm>
          <a:custGeom>
            <a:avLst/>
            <a:gdLst/>
            <a:ahLst/>
            <a:cxnLst/>
            <a:rect l="l" t="t" r="r" b="b"/>
            <a:pathLst>
              <a:path w="4627555" h="1408833">
                <a:moveTo>
                  <a:pt x="0" y="0"/>
                </a:moveTo>
                <a:lnTo>
                  <a:pt x="4627555" y="0"/>
                </a:lnTo>
                <a:lnTo>
                  <a:pt x="4627555" y="1408833"/>
                </a:lnTo>
                <a:lnTo>
                  <a:pt x="0" y="1408833"/>
                </a:lnTo>
                <a:lnTo>
                  <a:pt x="0" y="0"/>
                </a:lnTo>
                <a:close/>
              </a:path>
            </a:pathLst>
          </a:custGeom>
          <a:blipFill>
            <a:blip r:embed="rId5"/>
            <a:stretch>
              <a:fillRect/>
            </a:stretch>
          </a:blipFill>
        </p:spPr>
        <p:txBody>
          <a:bodyPr/>
          <a:lstStyle/>
          <a:p>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5252694"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5271744" cy="1491306"/>
          </a:xfrm>
          <a:prstGeom prst="rect">
            <a:avLst/>
          </a:prstGeom>
        </p:spPr>
        <p:txBody>
          <a:bodyPr lIns="0" tIns="0" rIns="0" bIns="0" rtlCol="0" anchor="t">
            <a:spAutoFit/>
          </a:bodyPr>
          <a:lstStyle/>
          <a:p>
            <a:pPr algn="l">
              <a:lnSpc>
                <a:spcPts val="12599"/>
              </a:lnSpc>
            </a:pPr>
            <a:r>
              <a:rPr lang="en-US" sz="8000" b="1">
                <a:solidFill>
                  <a:srgbClr val="27B151"/>
                </a:solidFill>
                <a:latin typeface="Outfit Bold"/>
                <a:ea typeface="Outfit Bold"/>
                <a:cs typeface="Outfit Bold"/>
                <a:sym typeface="Outfit Bold"/>
              </a:rPr>
              <a:t>POLICIES</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4938428" cy="3412281"/>
          </a:xfrm>
          <a:prstGeom prst="rect">
            <a:avLst/>
          </a:prstGeom>
        </p:spPr>
        <p:txBody>
          <a:bodyPr lIns="0" tIns="0" rIns="0" bIns="0" rtlCol="0" anchor="t">
            <a:spAutoFit/>
          </a:bodyPr>
          <a:lstStyle/>
          <a:p>
            <a:pPr marL="835660" lvl="1" indent="-417830" algn="l">
              <a:lnSpc>
                <a:spcPts val="5420"/>
              </a:lnSpc>
              <a:buFont typeface="Arial"/>
              <a:buChar char="•"/>
            </a:pPr>
            <a:r>
              <a:rPr lang="en-US" sz="3850">
                <a:solidFill>
                  <a:srgbClr val="000000"/>
                </a:solidFill>
                <a:latin typeface="Outfit"/>
                <a:ea typeface="Outfit"/>
                <a:cs typeface="Outfit"/>
                <a:sym typeface="Outfit"/>
              </a:rPr>
              <a:t>MAHCP Constitutional language is developed by the Executive Council, and approved by members by voting at the AGM.</a:t>
            </a:r>
            <a:endParaRPr lang="en-US" sz="3850"/>
          </a:p>
          <a:p>
            <a:pPr marL="835660" lvl="1" indent="-417830" algn="l">
              <a:lnSpc>
                <a:spcPts val="5420"/>
              </a:lnSpc>
              <a:buFont typeface="Arial"/>
              <a:buChar char="•"/>
            </a:pPr>
            <a:r>
              <a:rPr lang="en-US" sz="3850">
                <a:solidFill>
                  <a:srgbClr val="000000"/>
                </a:solidFill>
                <a:latin typeface="Outfit"/>
                <a:ea typeface="Outfit"/>
                <a:cs typeface="Outfit"/>
                <a:sym typeface="Outfit"/>
              </a:rPr>
              <a:t>Governance policies are developed by the Executive Council.</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Operational policies and procedures are developed and implemented by the Executive Director.</a:t>
            </a:r>
            <a:endParaRPr lang="en-US" sz="3850">
              <a:solidFill>
                <a:srgbClr val="000000"/>
              </a:solidFill>
              <a:latin typeface="Outfit"/>
              <a:ea typeface="Outfit"/>
              <a:cs typeface="Outfi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Freeform 2"/>
          <p:cNvSpPr/>
          <p:nvPr/>
        </p:nvSpPr>
        <p:spPr>
          <a:xfrm>
            <a:off x="1730742" y="-2269758"/>
            <a:ext cx="14826517" cy="14826517"/>
          </a:xfrm>
          <a:custGeom>
            <a:avLst/>
            <a:gdLst/>
            <a:ahLst/>
            <a:cxnLst/>
            <a:rect l="l" t="t" r="r" b="b"/>
            <a:pathLst>
              <a:path w="14826517" h="14826517">
                <a:moveTo>
                  <a:pt x="0" y="0"/>
                </a:moveTo>
                <a:lnTo>
                  <a:pt x="14826516" y="0"/>
                </a:lnTo>
                <a:lnTo>
                  <a:pt x="14826516" y="14826516"/>
                </a:lnTo>
                <a:lnTo>
                  <a:pt x="0" y="148265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2520514" y="3668002"/>
            <a:ext cx="13246972" cy="2655720"/>
          </a:xfrm>
          <a:prstGeom prst="rect">
            <a:avLst/>
          </a:prstGeom>
        </p:spPr>
        <p:txBody>
          <a:bodyPr lIns="0" tIns="0" rIns="0" bIns="0" rtlCol="0" anchor="t">
            <a:spAutoFit/>
          </a:bodyPr>
          <a:lstStyle/>
          <a:p>
            <a:pPr marL="0" lvl="0" indent="0" algn="ctr">
              <a:lnSpc>
                <a:spcPts val="21683"/>
              </a:lnSpc>
              <a:spcBef>
                <a:spcPct val="0"/>
              </a:spcBef>
            </a:pPr>
            <a:r>
              <a:rPr lang="en-US" sz="15488" b="1">
                <a:solidFill>
                  <a:srgbClr val="FFFFFF"/>
                </a:solidFill>
                <a:latin typeface="Outfit Bold"/>
                <a:ea typeface="Outfit Bold"/>
                <a:cs typeface="Outfit Bold"/>
                <a:sym typeface="Outfit Bold"/>
              </a:rPr>
              <a:t>HISTORY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21866"/>
            <a:ext cx="13188995"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1122879"/>
            <a:ext cx="13315876" cy="1107996"/>
          </a:xfrm>
          <a:prstGeom prst="rect">
            <a:avLst/>
          </a:prstGeom>
        </p:spPr>
        <p:txBody>
          <a:bodyPr wrap="square" lIns="0" tIns="0" rIns="0" bIns="0" rtlCol="0" anchor="t">
            <a:spAutoFit/>
          </a:bodyPr>
          <a:lstStyle/>
          <a:p>
            <a:r>
              <a:rPr lang="en-US" sz="7200" b="1">
                <a:solidFill>
                  <a:srgbClr val="27B151"/>
                </a:solidFill>
                <a:latin typeface="Outfit Bold"/>
                <a:sym typeface="Outfit Bold"/>
              </a:rPr>
              <a:t>WHY WAS MAHCP FOUNDED?</a:t>
            </a:r>
            <a:endParaRPr lang="en-US">
              <a:sym typeface="Outfit Bold"/>
            </a:endParaRP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4938428" cy="2727093"/>
          </a:xfrm>
          <a:prstGeom prst="rect">
            <a:avLst/>
          </a:prstGeom>
        </p:spPr>
        <p:txBody>
          <a:bodyPr lIns="0" tIns="0" rIns="0" bIns="0" rtlCol="0" anchor="t">
            <a:spAutoFit/>
          </a:bodyPr>
          <a:lstStyle/>
          <a:p>
            <a:pPr marL="1446530" lvl="1" indent="-571500">
              <a:lnSpc>
                <a:spcPts val="5420"/>
              </a:lnSpc>
              <a:buFont typeface="Arial"/>
              <a:buChar char="•"/>
            </a:pPr>
            <a:r>
              <a:rPr lang="en-US" sz="3900">
                <a:solidFill>
                  <a:srgbClr val="000000"/>
                </a:solidFill>
                <a:latin typeface="Outfit"/>
                <a:ea typeface="Outfit"/>
                <a:cs typeface="Outfit"/>
                <a:sym typeface="Outfit"/>
              </a:rPr>
              <a:t>In the late 1960’s the Winnipeg Hospitals refused to negotiate with Laboratory Technologists. The employer would only negotiate with a formal union, certified by the Manitoba Labour Board.</a:t>
            </a:r>
            <a:endParaRPr lang="en-US" sz="3900">
              <a:solidFill>
                <a:srgbClr val="000000"/>
              </a:solidFill>
              <a:latin typeface="Calibri"/>
              <a:ea typeface="Calibri"/>
              <a:cs typeface="Calibri"/>
            </a:endParaRPr>
          </a:p>
        </p:txBody>
      </p:sp>
    </p:spTree>
    <p:extLst>
      <p:ext uri="{BB962C8B-B14F-4D97-AF65-F5344CB8AC3E}">
        <p14:creationId xmlns:p14="http://schemas.microsoft.com/office/powerpoint/2010/main" val="27852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AutoShape 2"/>
          <p:cNvSpPr/>
          <p:nvPr/>
        </p:nvSpPr>
        <p:spPr>
          <a:xfrm flipV="1">
            <a:off x="7058025" y="0"/>
            <a:ext cx="0" cy="10287000"/>
          </a:xfrm>
          <a:prstGeom prst="line">
            <a:avLst/>
          </a:prstGeom>
          <a:ln w="19050" cap="rnd">
            <a:solidFill>
              <a:srgbClr val="D6D6D6"/>
            </a:solidFill>
            <a:prstDash val="solid"/>
            <a:headEnd type="none" w="sm" len="sm"/>
            <a:tailEnd type="none" w="sm" len="sm"/>
          </a:ln>
        </p:spPr>
        <p:txBody>
          <a:bodyPr/>
          <a:lstStyle/>
          <a:p>
            <a:endParaRPr lang="en-CA"/>
          </a:p>
        </p:txBody>
      </p:sp>
      <p:sp>
        <p:nvSpPr>
          <p:cNvPr id="3" name="Freeform 3"/>
          <p:cNvSpPr/>
          <p:nvPr/>
        </p:nvSpPr>
        <p:spPr>
          <a:xfrm rot="-5400000">
            <a:off x="6836394" y="4921869"/>
            <a:ext cx="886522" cy="443261"/>
          </a:xfrm>
          <a:custGeom>
            <a:avLst/>
            <a:gdLst/>
            <a:ahLst/>
            <a:cxnLst/>
            <a:rect l="l" t="t" r="r" b="b"/>
            <a:pathLst>
              <a:path w="886522" h="443261">
                <a:moveTo>
                  <a:pt x="0" y="0"/>
                </a:moveTo>
                <a:lnTo>
                  <a:pt x="886523" y="0"/>
                </a:lnTo>
                <a:lnTo>
                  <a:pt x="886523" y="443262"/>
                </a:lnTo>
                <a:lnTo>
                  <a:pt x="0" y="443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1423930" y="4154864"/>
            <a:ext cx="4596873" cy="1981599"/>
          </a:xfrm>
          <a:prstGeom prst="rect">
            <a:avLst/>
          </a:prstGeom>
        </p:spPr>
        <p:txBody>
          <a:bodyPr lIns="0" tIns="0" rIns="0" bIns="0" rtlCol="0" anchor="t">
            <a:spAutoFit/>
          </a:bodyPr>
          <a:lstStyle/>
          <a:p>
            <a:pPr marL="0" lvl="0" indent="0" algn="l">
              <a:lnSpc>
                <a:spcPts val="5247"/>
              </a:lnSpc>
            </a:pPr>
            <a:r>
              <a:rPr lang="en-US" sz="4562">
                <a:solidFill>
                  <a:srgbClr val="FFFFFF"/>
                </a:solidFill>
                <a:latin typeface="Outfit"/>
                <a:ea typeface="Outfit"/>
                <a:cs typeface="Outfit"/>
                <a:sym typeface="Outfit"/>
              </a:rPr>
              <a:t>WHY WAS MAHCP FOUNDED?</a:t>
            </a:r>
          </a:p>
        </p:txBody>
      </p:sp>
      <p:sp>
        <p:nvSpPr>
          <p:cNvPr id="5" name="TextBox 5"/>
          <p:cNvSpPr txBox="1"/>
          <p:nvPr/>
        </p:nvSpPr>
        <p:spPr>
          <a:xfrm>
            <a:off x="8116578" y="3938587"/>
            <a:ext cx="7850550" cy="2419350"/>
          </a:xfrm>
          <a:prstGeom prst="rect">
            <a:avLst/>
          </a:prstGeom>
        </p:spPr>
        <p:txBody>
          <a:bodyPr lIns="0" tIns="0" rIns="0" bIns="0" rtlCol="0" anchor="t">
            <a:spAutoFit/>
          </a:bodyPr>
          <a:lstStyle/>
          <a:p>
            <a:pPr marL="0" lvl="0" indent="0" algn="l">
              <a:lnSpc>
                <a:spcPts val="3840"/>
              </a:lnSpc>
            </a:pPr>
            <a:r>
              <a:rPr lang="en-US" sz="3200">
                <a:solidFill>
                  <a:srgbClr val="FAFEFF"/>
                </a:solidFill>
                <a:latin typeface="Outfit"/>
                <a:ea typeface="Outfit"/>
                <a:cs typeface="Outfit"/>
                <a:sym typeface="Outfit"/>
              </a:rPr>
              <a:t>In the late 1960’s the Winnipeg Hospitals refused to negotiate with Laboratory Technologists. The employer would only negotiate with a formal union, certified by the Manitoba Labour Board.</a:t>
            </a:r>
          </a:p>
        </p:txBody>
      </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FFFFF"/>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AutoShape 2"/>
          <p:cNvSpPr/>
          <p:nvPr/>
        </p:nvSpPr>
        <p:spPr>
          <a:xfrm flipV="1">
            <a:off x="7058025" y="0"/>
            <a:ext cx="0" cy="10287000"/>
          </a:xfrm>
          <a:prstGeom prst="line">
            <a:avLst/>
          </a:prstGeom>
          <a:ln w="19050" cap="rnd">
            <a:solidFill>
              <a:srgbClr val="D6D6D6"/>
            </a:solidFill>
            <a:prstDash val="solid"/>
            <a:headEnd type="none" w="sm" len="sm"/>
            <a:tailEnd type="none" w="sm" len="sm"/>
          </a:ln>
        </p:spPr>
        <p:txBody>
          <a:bodyPr/>
          <a:lstStyle/>
          <a:p>
            <a:endParaRPr lang="en-CA"/>
          </a:p>
        </p:txBody>
      </p:sp>
      <p:sp>
        <p:nvSpPr>
          <p:cNvPr id="3" name="Freeform 3"/>
          <p:cNvSpPr/>
          <p:nvPr/>
        </p:nvSpPr>
        <p:spPr>
          <a:xfrm rot="-5400000">
            <a:off x="6845919" y="2528288"/>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Freeform 4"/>
          <p:cNvSpPr/>
          <p:nvPr/>
        </p:nvSpPr>
        <p:spPr>
          <a:xfrm rot="-5400000">
            <a:off x="6845919" y="4733252"/>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rot="-5400000">
            <a:off x="6826869" y="6939271"/>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403877" y="4046830"/>
            <a:ext cx="4233339" cy="1333698"/>
          </a:xfrm>
          <a:prstGeom prst="rect">
            <a:avLst/>
          </a:prstGeom>
        </p:spPr>
        <p:txBody>
          <a:bodyPr lIns="0" tIns="0" rIns="0" bIns="0" rtlCol="0" anchor="t">
            <a:spAutoFit/>
          </a:bodyPr>
          <a:lstStyle/>
          <a:p>
            <a:pPr marL="0" lvl="0" indent="0" algn="l">
              <a:lnSpc>
                <a:spcPts val="5247"/>
              </a:lnSpc>
            </a:pPr>
            <a:r>
              <a:rPr lang="en-US" sz="4550">
                <a:solidFill>
                  <a:srgbClr val="FFFFFF"/>
                </a:solidFill>
                <a:latin typeface="Outfit"/>
                <a:ea typeface="Outfit"/>
                <a:cs typeface="Outfit"/>
                <a:sym typeface="Outfit"/>
              </a:rPr>
              <a:t> MAHCP'S FOUNDING</a:t>
            </a:r>
          </a:p>
        </p:txBody>
      </p:sp>
      <p:sp>
        <p:nvSpPr>
          <p:cNvPr id="7" name="TextBox 7"/>
          <p:cNvSpPr txBox="1"/>
          <p:nvPr/>
        </p:nvSpPr>
        <p:spPr>
          <a:xfrm>
            <a:off x="8116578" y="2111322"/>
            <a:ext cx="6451208" cy="1447800"/>
          </a:xfrm>
          <a:prstGeom prst="rect">
            <a:avLst/>
          </a:prstGeom>
        </p:spPr>
        <p:txBody>
          <a:bodyPr lIns="0" tIns="0" rIns="0" bIns="0" rtlCol="0" anchor="t">
            <a:spAutoFit/>
          </a:bodyPr>
          <a:lstStyle/>
          <a:p>
            <a:pPr marL="0" lvl="0" indent="0" algn="l">
              <a:lnSpc>
                <a:spcPts val="3840"/>
              </a:lnSpc>
            </a:pPr>
            <a:r>
              <a:rPr lang="en-US" sz="3200">
                <a:solidFill>
                  <a:srgbClr val="FAFEFF"/>
                </a:solidFill>
                <a:latin typeface="Outfit"/>
                <a:ea typeface="Outfit"/>
                <a:cs typeface="Outfit"/>
                <a:sym typeface="Outfit"/>
              </a:rPr>
              <a:t>On October 22, 1970 – a meeting was held at the Winnipeg General Hospital (now known as HSC)</a:t>
            </a:r>
          </a:p>
        </p:txBody>
      </p:sp>
      <p:sp>
        <p:nvSpPr>
          <p:cNvPr id="8" name="TextBox 8"/>
          <p:cNvSpPr txBox="1"/>
          <p:nvPr/>
        </p:nvSpPr>
        <p:spPr>
          <a:xfrm>
            <a:off x="8116578" y="4770851"/>
            <a:ext cx="7364695" cy="476250"/>
          </a:xfrm>
          <a:prstGeom prst="rect">
            <a:avLst/>
          </a:prstGeom>
        </p:spPr>
        <p:txBody>
          <a:bodyPr lIns="0" tIns="0" rIns="0" bIns="0" rtlCol="0" anchor="t">
            <a:spAutoFit/>
          </a:bodyPr>
          <a:lstStyle/>
          <a:p>
            <a:pPr marL="0" lvl="0" indent="0" algn="l">
              <a:lnSpc>
                <a:spcPts val="3840"/>
              </a:lnSpc>
            </a:pPr>
            <a:r>
              <a:rPr lang="en-US" sz="3200">
                <a:solidFill>
                  <a:srgbClr val="FAFEFF"/>
                </a:solidFill>
                <a:latin typeface="Outfit"/>
                <a:ea typeface="Outfit"/>
                <a:cs typeface="Outfit"/>
                <a:sym typeface="Outfit"/>
              </a:rPr>
              <a:t>A $2.00 initiation fee was charged</a:t>
            </a:r>
          </a:p>
        </p:txBody>
      </p:sp>
      <p:sp>
        <p:nvSpPr>
          <p:cNvPr id="9" name="TextBox 9"/>
          <p:cNvSpPr txBox="1"/>
          <p:nvPr/>
        </p:nvSpPr>
        <p:spPr>
          <a:xfrm>
            <a:off x="8116578" y="6727165"/>
            <a:ext cx="6033615" cy="974626"/>
          </a:xfrm>
          <a:prstGeom prst="rect">
            <a:avLst/>
          </a:prstGeom>
        </p:spPr>
        <p:txBody>
          <a:bodyPr lIns="0" tIns="0" rIns="0" bIns="0" rtlCol="0" anchor="t">
            <a:spAutoFit/>
          </a:bodyPr>
          <a:lstStyle/>
          <a:p>
            <a:pPr marL="0" lvl="0" indent="0" algn="l">
              <a:lnSpc>
                <a:spcPts val="3840"/>
              </a:lnSpc>
            </a:pPr>
            <a:r>
              <a:rPr lang="en-US" sz="3200">
                <a:solidFill>
                  <a:srgbClr val="FAFEFF"/>
                </a:solidFill>
                <a:latin typeface="Outfit"/>
                <a:ea typeface="Outfit"/>
                <a:cs typeface="Outfit"/>
                <a:sym typeface="Outfit"/>
              </a:rPr>
              <a:t>First membership count was 74 Laboratory Technologists</a:t>
            </a:r>
          </a:p>
        </p:txBody>
      </p:sp>
      <p:grpSp>
        <p:nvGrpSpPr>
          <p:cNvPr id="10" name="Group 10"/>
          <p:cNvGrpSpPr/>
          <p:nvPr/>
        </p:nvGrpSpPr>
        <p:grpSpPr>
          <a:xfrm>
            <a:off x="15967128" y="-2320872"/>
            <a:ext cx="4641743" cy="464174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FFFFF"/>
              </a:solidFill>
              <a:prstDash val="sysDot"/>
              <a:miter/>
            </a:ln>
          </p:spPr>
          <p:txBody>
            <a:bodyPr/>
            <a:lstStyle/>
            <a:p>
              <a:endParaRPr lang="en-CA"/>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AutoShape 2"/>
          <p:cNvSpPr/>
          <p:nvPr/>
        </p:nvSpPr>
        <p:spPr>
          <a:xfrm flipV="1">
            <a:off x="7058025" y="0"/>
            <a:ext cx="0" cy="10287000"/>
          </a:xfrm>
          <a:prstGeom prst="line">
            <a:avLst/>
          </a:prstGeom>
          <a:ln w="19050" cap="rnd">
            <a:solidFill>
              <a:srgbClr val="D6D6D6"/>
            </a:solidFill>
            <a:prstDash val="solid"/>
            <a:headEnd type="none" w="sm" len="sm"/>
            <a:tailEnd type="none" w="sm" len="sm"/>
          </a:ln>
        </p:spPr>
        <p:txBody>
          <a:bodyPr/>
          <a:lstStyle/>
          <a:p>
            <a:endParaRPr lang="en-CA"/>
          </a:p>
        </p:txBody>
      </p:sp>
      <p:sp>
        <p:nvSpPr>
          <p:cNvPr id="3" name="Freeform 3"/>
          <p:cNvSpPr/>
          <p:nvPr/>
        </p:nvSpPr>
        <p:spPr>
          <a:xfrm rot="-5400000">
            <a:off x="6845919" y="2986745"/>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Freeform 4"/>
          <p:cNvSpPr/>
          <p:nvPr/>
        </p:nvSpPr>
        <p:spPr>
          <a:xfrm rot="-5400000">
            <a:off x="6845919" y="5191709"/>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rot="-5400000">
            <a:off x="6826869" y="7397728"/>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403877" y="4375443"/>
            <a:ext cx="4859729" cy="1333698"/>
          </a:xfrm>
          <a:prstGeom prst="rect">
            <a:avLst/>
          </a:prstGeom>
        </p:spPr>
        <p:txBody>
          <a:bodyPr lIns="0" tIns="0" rIns="0" bIns="0" rtlCol="0" anchor="t">
            <a:spAutoFit/>
          </a:bodyPr>
          <a:lstStyle/>
          <a:p>
            <a:pPr>
              <a:lnSpc>
                <a:spcPts val="5247"/>
              </a:lnSpc>
            </a:pPr>
            <a:r>
              <a:rPr lang="en-US" sz="4550">
                <a:solidFill>
                  <a:srgbClr val="FFFFFF"/>
                </a:solidFill>
                <a:latin typeface="Outfit"/>
                <a:ea typeface="Outfit"/>
                <a:cs typeface="Outfit"/>
                <a:sym typeface="Outfit"/>
              </a:rPr>
              <a:t>MAHCP HAS HAD THREE NAMES:</a:t>
            </a:r>
          </a:p>
        </p:txBody>
      </p:sp>
      <p:sp>
        <p:nvSpPr>
          <p:cNvPr id="7" name="TextBox 7"/>
          <p:cNvSpPr txBox="1"/>
          <p:nvPr/>
        </p:nvSpPr>
        <p:spPr>
          <a:xfrm>
            <a:off x="8116578" y="2689612"/>
            <a:ext cx="6999300" cy="962025"/>
          </a:xfrm>
          <a:prstGeom prst="rect">
            <a:avLst/>
          </a:prstGeom>
        </p:spPr>
        <p:txBody>
          <a:bodyPr lIns="0" tIns="0" rIns="0" bIns="0" rtlCol="0" anchor="t">
            <a:spAutoFit/>
          </a:bodyPr>
          <a:lstStyle/>
          <a:p>
            <a:pPr marL="0" lvl="0" indent="0" algn="l">
              <a:lnSpc>
                <a:spcPts val="3840"/>
              </a:lnSpc>
            </a:pPr>
            <a:r>
              <a:rPr lang="en-US" sz="3200">
                <a:solidFill>
                  <a:srgbClr val="FAFEFF"/>
                </a:solidFill>
                <a:latin typeface="Outfit"/>
                <a:ea typeface="Outfit"/>
                <a:cs typeface="Outfit"/>
                <a:sym typeface="Outfit"/>
              </a:rPr>
              <a:t>The Manitoba Association of Medical Laboratory Technologists (1970)</a:t>
            </a:r>
          </a:p>
        </p:txBody>
      </p:sp>
      <p:sp>
        <p:nvSpPr>
          <p:cNvPr id="8" name="TextBox 8"/>
          <p:cNvSpPr txBox="1"/>
          <p:nvPr/>
        </p:nvSpPr>
        <p:spPr>
          <a:xfrm>
            <a:off x="8116578" y="5125707"/>
            <a:ext cx="8669676" cy="476250"/>
          </a:xfrm>
          <a:prstGeom prst="rect">
            <a:avLst/>
          </a:prstGeom>
        </p:spPr>
        <p:txBody>
          <a:bodyPr lIns="0" tIns="0" rIns="0" bIns="0" rtlCol="0" anchor="t">
            <a:spAutoFit/>
          </a:bodyPr>
          <a:lstStyle/>
          <a:p>
            <a:pPr marL="0" lvl="0" indent="0" algn="l">
              <a:lnSpc>
                <a:spcPts val="3840"/>
              </a:lnSpc>
            </a:pPr>
            <a:r>
              <a:rPr lang="en-US" sz="3200">
                <a:solidFill>
                  <a:srgbClr val="FAFEFF"/>
                </a:solidFill>
                <a:latin typeface="Outfit"/>
                <a:ea typeface="Outfit"/>
                <a:cs typeface="Outfit"/>
                <a:sym typeface="Outfit"/>
              </a:rPr>
              <a:t>Manitoba Paramedical Association (1975)</a:t>
            </a:r>
          </a:p>
        </p:txBody>
      </p:sp>
      <p:sp>
        <p:nvSpPr>
          <p:cNvPr id="9" name="TextBox 9"/>
          <p:cNvSpPr txBox="1"/>
          <p:nvPr/>
        </p:nvSpPr>
        <p:spPr>
          <a:xfrm>
            <a:off x="8116578" y="7185622"/>
            <a:ext cx="6033615" cy="962025"/>
          </a:xfrm>
          <a:prstGeom prst="rect">
            <a:avLst/>
          </a:prstGeom>
        </p:spPr>
        <p:txBody>
          <a:bodyPr lIns="0" tIns="0" rIns="0" bIns="0" rtlCol="0" anchor="t">
            <a:spAutoFit/>
          </a:bodyPr>
          <a:lstStyle/>
          <a:p>
            <a:pPr marL="0" lvl="0" indent="0" algn="l">
              <a:lnSpc>
                <a:spcPts val="3840"/>
              </a:lnSpc>
            </a:pPr>
            <a:r>
              <a:rPr lang="en-US" sz="3200">
                <a:solidFill>
                  <a:srgbClr val="FAFEFF"/>
                </a:solidFill>
                <a:latin typeface="Outfit"/>
                <a:ea typeface="Outfit"/>
                <a:cs typeface="Outfit"/>
                <a:sym typeface="Outfit"/>
              </a:rPr>
              <a:t>The Manitoba Association of Health Care Professionals (1985)</a:t>
            </a:r>
          </a:p>
        </p:txBody>
      </p:sp>
      <p:grpSp>
        <p:nvGrpSpPr>
          <p:cNvPr id="10" name="Group 10"/>
          <p:cNvGrpSpPr/>
          <p:nvPr/>
        </p:nvGrpSpPr>
        <p:grpSpPr>
          <a:xfrm>
            <a:off x="15967128" y="-2320872"/>
            <a:ext cx="4641743" cy="464174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FFFFF"/>
              </a:solidFill>
              <a:prstDash val="sysDot"/>
              <a:miter/>
            </a:ln>
          </p:spPr>
          <p:txBody>
            <a:bodyPr/>
            <a:lstStyle/>
            <a:p>
              <a:endParaRPr lang="en-CA"/>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AutoShape 2"/>
          <p:cNvSpPr/>
          <p:nvPr/>
        </p:nvSpPr>
        <p:spPr>
          <a:xfrm>
            <a:off x="-434812" y="4476750"/>
            <a:ext cx="19535305" cy="0"/>
          </a:xfrm>
          <a:prstGeom prst="line">
            <a:avLst/>
          </a:prstGeom>
          <a:ln w="19050" cap="rnd">
            <a:solidFill>
              <a:srgbClr val="FFFFFF"/>
            </a:solidFill>
            <a:prstDash val="solid"/>
            <a:headEnd type="none" w="sm" len="sm"/>
            <a:tailEnd type="none" w="sm" len="sm"/>
          </a:ln>
        </p:spPr>
        <p:txBody>
          <a:bodyPr/>
          <a:lstStyle/>
          <a:p>
            <a:endParaRPr lang="en-CA"/>
          </a:p>
        </p:txBody>
      </p:sp>
      <p:sp>
        <p:nvSpPr>
          <p:cNvPr id="3" name="Freeform 3"/>
          <p:cNvSpPr/>
          <p:nvPr/>
        </p:nvSpPr>
        <p:spPr>
          <a:xfrm>
            <a:off x="1876292" y="4467225"/>
            <a:ext cx="1624660" cy="812330"/>
          </a:xfrm>
          <a:custGeom>
            <a:avLst/>
            <a:gdLst/>
            <a:ahLst/>
            <a:cxnLst/>
            <a:rect l="l" t="t" r="r" b="b"/>
            <a:pathLst>
              <a:path w="1624660" h="812330">
                <a:moveTo>
                  <a:pt x="0" y="0"/>
                </a:moveTo>
                <a:lnTo>
                  <a:pt x="1624660" y="0"/>
                </a:lnTo>
                <a:lnTo>
                  <a:pt x="1624660" y="812330"/>
                </a:lnTo>
                <a:lnTo>
                  <a:pt x="0" y="8123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975452" y="6978206"/>
            <a:ext cx="3426340" cy="1029067"/>
          </a:xfrm>
          <a:prstGeom prst="rect">
            <a:avLst/>
          </a:prstGeom>
        </p:spPr>
        <p:txBody>
          <a:bodyPr lIns="0" tIns="0" rIns="0" bIns="0" rtlCol="0" anchor="t">
            <a:spAutoFit/>
          </a:bodyPr>
          <a:lstStyle/>
          <a:p>
            <a:pPr algn="ctr">
              <a:lnSpc>
                <a:spcPts val="4155"/>
              </a:lnSpc>
            </a:pPr>
            <a:r>
              <a:rPr lang="en-US" sz="3462">
                <a:solidFill>
                  <a:srgbClr val="FFFFFF"/>
                </a:solidFill>
                <a:latin typeface="Outfit"/>
                <a:ea typeface="Outfit"/>
                <a:cs typeface="Outfit"/>
                <a:sym typeface="Outfit"/>
              </a:rPr>
              <a:t>Manitoba Clinic</a:t>
            </a:r>
          </a:p>
          <a:p>
            <a:pPr marL="0" lvl="0" indent="0" algn="ctr">
              <a:lnSpc>
                <a:spcPts val="4155"/>
              </a:lnSpc>
            </a:pPr>
            <a:r>
              <a:rPr lang="en-US" sz="3462">
                <a:solidFill>
                  <a:srgbClr val="FFFFFF"/>
                </a:solidFill>
                <a:latin typeface="Outfit"/>
                <a:ea typeface="Outfit"/>
                <a:cs typeface="Outfit"/>
                <a:sym typeface="Outfit"/>
              </a:rPr>
              <a:t>(8 months)</a:t>
            </a:r>
          </a:p>
        </p:txBody>
      </p:sp>
      <p:sp>
        <p:nvSpPr>
          <p:cNvPr id="5" name="TextBox 5"/>
          <p:cNvSpPr txBox="1"/>
          <p:nvPr/>
        </p:nvSpPr>
        <p:spPr>
          <a:xfrm>
            <a:off x="975452" y="5998718"/>
            <a:ext cx="3426340" cy="940344"/>
          </a:xfrm>
          <a:prstGeom prst="rect">
            <a:avLst/>
          </a:prstGeom>
        </p:spPr>
        <p:txBody>
          <a:bodyPr lIns="0" tIns="0" rIns="0" bIns="0" rtlCol="0" anchor="t">
            <a:spAutoFit/>
          </a:bodyPr>
          <a:lstStyle/>
          <a:p>
            <a:pPr marL="0" lvl="0" indent="0" algn="ctr">
              <a:lnSpc>
                <a:spcPts val="7756"/>
              </a:lnSpc>
              <a:spcBef>
                <a:spcPct val="0"/>
              </a:spcBef>
            </a:pPr>
            <a:r>
              <a:rPr lang="en-US" sz="5540" b="1">
                <a:solidFill>
                  <a:srgbClr val="FFFFFF"/>
                </a:solidFill>
                <a:latin typeface="Outfit Medium"/>
                <a:ea typeface="Outfit Medium"/>
                <a:cs typeface="Outfit Medium"/>
                <a:sym typeface="Outfit Medium"/>
              </a:rPr>
              <a:t>1975</a:t>
            </a:r>
          </a:p>
        </p:txBody>
      </p:sp>
      <p:sp>
        <p:nvSpPr>
          <p:cNvPr id="6" name="Freeform 6"/>
          <p:cNvSpPr/>
          <p:nvPr/>
        </p:nvSpPr>
        <p:spPr>
          <a:xfrm>
            <a:off x="6166009" y="4467225"/>
            <a:ext cx="1624660" cy="812330"/>
          </a:xfrm>
          <a:custGeom>
            <a:avLst/>
            <a:gdLst/>
            <a:ahLst/>
            <a:cxnLst/>
            <a:rect l="l" t="t" r="r" b="b"/>
            <a:pathLst>
              <a:path w="1624660" h="812330">
                <a:moveTo>
                  <a:pt x="0" y="0"/>
                </a:moveTo>
                <a:lnTo>
                  <a:pt x="1624660" y="0"/>
                </a:lnTo>
                <a:lnTo>
                  <a:pt x="1624660" y="812330"/>
                </a:lnTo>
                <a:lnTo>
                  <a:pt x="0" y="8123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7" name="TextBox 7"/>
          <p:cNvSpPr txBox="1"/>
          <p:nvPr/>
        </p:nvSpPr>
        <p:spPr>
          <a:xfrm>
            <a:off x="1028700" y="1864072"/>
            <a:ext cx="16230600" cy="1519556"/>
          </a:xfrm>
          <a:prstGeom prst="rect">
            <a:avLst/>
          </a:prstGeom>
        </p:spPr>
        <p:txBody>
          <a:bodyPr lIns="0" tIns="0" rIns="0" bIns="0" rtlCol="0" anchor="t">
            <a:spAutoFit/>
          </a:bodyPr>
          <a:lstStyle/>
          <a:p>
            <a:pPr algn="ctr">
              <a:lnSpc>
                <a:spcPts val="12319"/>
              </a:lnSpc>
            </a:pPr>
            <a:r>
              <a:rPr lang="en-US" sz="8799" b="1">
                <a:solidFill>
                  <a:srgbClr val="FFFFFF"/>
                </a:solidFill>
                <a:latin typeface="Outfit Bold"/>
                <a:ea typeface="Outfit Bold"/>
                <a:cs typeface="Outfit Bold"/>
                <a:sym typeface="Outfit Bold"/>
              </a:rPr>
              <a:t>MAHCP </a:t>
            </a:r>
            <a:r>
              <a:rPr lang="en-US" sz="8799">
                <a:solidFill>
                  <a:srgbClr val="FFFFFF"/>
                </a:solidFill>
                <a:latin typeface="Outfit Thin"/>
                <a:ea typeface="Outfit Thin"/>
                <a:cs typeface="Outfit Thin"/>
                <a:sym typeface="Outfit Thin"/>
              </a:rPr>
              <a:t>STRIKES</a:t>
            </a:r>
          </a:p>
        </p:txBody>
      </p:sp>
      <p:grpSp>
        <p:nvGrpSpPr>
          <p:cNvPr id="8" name="Group 8"/>
          <p:cNvGrpSpPr/>
          <p:nvPr/>
        </p:nvGrpSpPr>
        <p:grpSpPr>
          <a:xfrm>
            <a:off x="15967128" y="-2320872"/>
            <a:ext cx="4641743" cy="464174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FFFFF"/>
              </a:solidFill>
              <a:prstDash val="sysDot"/>
              <a:miter/>
            </a:ln>
          </p:spPr>
          <p:txBody>
            <a:bodyPr/>
            <a:lstStyle/>
            <a:p>
              <a:endParaRPr lang="en-CA"/>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1" name="TextBox 11"/>
          <p:cNvSpPr txBox="1"/>
          <p:nvPr/>
        </p:nvSpPr>
        <p:spPr>
          <a:xfrm>
            <a:off x="5265169" y="7041874"/>
            <a:ext cx="3426340" cy="1029067"/>
          </a:xfrm>
          <a:prstGeom prst="rect">
            <a:avLst/>
          </a:prstGeom>
        </p:spPr>
        <p:txBody>
          <a:bodyPr lIns="0" tIns="0" rIns="0" bIns="0" rtlCol="0" anchor="t">
            <a:spAutoFit/>
          </a:bodyPr>
          <a:lstStyle/>
          <a:p>
            <a:pPr algn="ctr">
              <a:lnSpc>
                <a:spcPts val="4155"/>
              </a:lnSpc>
            </a:pPr>
            <a:r>
              <a:rPr lang="en-US" sz="3462">
                <a:solidFill>
                  <a:srgbClr val="FFFFFF"/>
                </a:solidFill>
                <a:latin typeface="Outfit"/>
                <a:ea typeface="Outfit"/>
                <a:cs typeface="Outfit"/>
                <a:sym typeface="Outfit"/>
              </a:rPr>
              <a:t>Winnipeg Clinic</a:t>
            </a:r>
          </a:p>
          <a:p>
            <a:pPr marL="0" lvl="0" indent="0" algn="ctr">
              <a:lnSpc>
                <a:spcPts val="4155"/>
              </a:lnSpc>
            </a:pPr>
            <a:r>
              <a:rPr lang="en-US" sz="3462">
                <a:solidFill>
                  <a:srgbClr val="FFFFFF"/>
                </a:solidFill>
                <a:latin typeface="Outfit"/>
                <a:ea typeface="Outfit"/>
                <a:cs typeface="Outfit"/>
                <a:sym typeface="Outfit"/>
              </a:rPr>
              <a:t>(9 months)</a:t>
            </a:r>
          </a:p>
        </p:txBody>
      </p:sp>
      <p:sp>
        <p:nvSpPr>
          <p:cNvPr id="12" name="TextBox 12"/>
          <p:cNvSpPr txBox="1"/>
          <p:nvPr/>
        </p:nvSpPr>
        <p:spPr>
          <a:xfrm>
            <a:off x="5265169" y="6062386"/>
            <a:ext cx="3426340" cy="940344"/>
          </a:xfrm>
          <a:prstGeom prst="rect">
            <a:avLst/>
          </a:prstGeom>
        </p:spPr>
        <p:txBody>
          <a:bodyPr lIns="0" tIns="0" rIns="0" bIns="0" rtlCol="0" anchor="t">
            <a:spAutoFit/>
          </a:bodyPr>
          <a:lstStyle/>
          <a:p>
            <a:pPr marL="0" lvl="0" indent="0" algn="ctr">
              <a:lnSpc>
                <a:spcPts val="7756"/>
              </a:lnSpc>
              <a:spcBef>
                <a:spcPct val="0"/>
              </a:spcBef>
            </a:pPr>
            <a:r>
              <a:rPr lang="en-US" sz="5540" b="1">
                <a:solidFill>
                  <a:srgbClr val="FFFFFF"/>
                </a:solidFill>
                <a:latin typeface="Outfit Medium"/>
                <a:ea typeface="Outfit Medium"/>
                <a:cs typeface="Outfit Medium"/>
                <a:sym typeface="Outfit Medium"/>
              </a:rPr>
              <a:t>1980</a:t>
            </a:r>
          </a:p>
        </p:txBody>
      </p:sp>
      <p:sp>
        <p:nvSpPr>
          <p:cNvPr id="13" name="Freeform 13"/>
          <p:cNvSpPr/>
          <p:nvPr/>
        </p:nvSpPr>
        <p:spPr>
          <a:xfrm>
            <a:off x="10449904" y="4480418"/>
            <a:ext cx="1624660" cy="812330"/>
          </a:xfrm>
          <a:custGeom>
            <a:avLst/>
            <a:gdLst/>
            <a:ahLst/>
            <a:cxnLst/>
            <a:rect l="l" t="t" r="r" b="b"/>
            <a:pathLst>
              <a:path w="1624660" h="812330">
                <a:moveTo>
                  <a:pt x="0" y="0"/>
                </a:moveTo>
                <a:lnTo>
                  <a:pt x="1624660" y="0"/>
                </a:lnTo>
                <a:lnTo>
                  <a:pt x="1624660" y="812330"/>
                </a:lnTo>
                <a:lnTo>
                  <a:pt x="0" y="8123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4" name="TextBox 14"/>
          <p:cNvSpPr txBox="1"/>
          <p:nvPr/>
        </p:nvSpPr>
        <p:spPr>
          <a:xfrm>
            <a:off x="9549065" y="7055067"/>
            <a:ext cx="3426340" cy="1029067"/>
          </a:xfrm>
          <a:prstGeom prst="rect">
            <a:avLst/>
          </a:prstGeom>
        </p:spPr>
        <p:txBody>
          <a:bodyPr lIns="0" tIns="0" rIns="0" bIns="0" rtlCol="0" anchor="t">
            <a:spAutoFit/>
          </a:bodyPr>
          <a:lstStyle/>
          <a:p>
            <a:pPr algn="ctr">
              <a:lnSpc>
                <a:spcPts val="4155"/>
              </a:lnSpc>
            </a:pPr>
            <a:r>
              <a:rPr lang="en-US" sz="3462">
                <a:solidFill>
                  <a:srgbClr val="FFFFFF"/>
                </a:solidFill>
                <a:latin typeface="Outfit"/>
                <a:ea typeface="Outfit"/>
                <a:cs typeface="Outfit"/>
                <a:sym typeface="Outfit"/>
              </a:rPr>
              <a:t>Central Table </a:t>
            </a:r>
          </a:p>
          <a:p>
            <a:pPr marL="0" lvl="0" indent="0" algn="ctr">
              <a:lnSpc>
                <a:spcPts val="4155"/>
              </a:lnSpc>
            </a:pPr>
            <a:r>
              <a:rPr lang="en-US" sz="3462">
                <a:solidFill>
                  <a:srgbClr val="FFFFFF"/>
                </a:solidFill>
                <a:latin typeface="Outfit"/>
                <a:ea typeface="Outfit"/>
                <a:cs typeface="Outfit"/>
                <a:sym typeface="Outfit"/>
              </a:rPr>
              <a:t>(2 weeks)</a:t>
            </a:r>
          </a:p>
        </p:txBody>
      </p:sp>
      <p:sp>
        <p:nvSpPr>
          <p:cNvPr id="15" name="TextBox 15"/>
          <p:cNvSpPr txBox="1"/>
          <p:nvPr/>
        </p:nvSpPr>
        <p:spPr>
          <a:xfrm>
            <a:off x="9549065" y="6075579"/>
            <a:ext cx="3426340" cy="940344"/>
          </a:xfrm>
          <a:prstGeom prst="rect">
            <a:avLst/>
          </a:prstGeom>
        </p:spPr>
        <p:txBody>
          <a:bodyPr lIns="0" tIns="0" rIns="0" bIns="0" rtlCol="0" anchor="t">
            <a:spAutoFit/>
          </a:bodyPr>
          <a:lstStyle/>
          <a:p>
            <a:pPr marL="0" lvl="0" indent="0" algn="ctr">
              <a:lnSpc>
                <a:spcPts val="7756"/>
              </a:lnSpc>
              <a:spcBef>
                <a:spcPct val="0"/>
              </a:spcBef>
            </a:pPr>
            <a:r>
              <a:rPr lang="en-US" sz="5540" b="1">
                <a:solidFill>
                  <a:srgbClr val="FFFFFF"/>
                </a:solidFill>
                <a:latin typeface="Outfit Medium"/>
                <a:ea typeface="Outfit Medium"/>
                <a:cs typeface="Outfit Medium"/>
                <a:sym typeface="Outfit Medium"/>
              </a:rPr>
              <a:t>1981</a:t>
            </a:r>
          </a:p>
        </p:txBody>
      </p:sp>
      <p:sp>
        <p:nvSpPr>
          <p:cNvPr id="16" name="Freeform 16"/>
          <p:cNvSpPr/>
          <p:nvPr/>
        </p:nvSpPr>
        <p:spPr>
          <a:xfrm>
            <a:off x="14733800" y="4480418"/>
            <a:ext cx="1624660" cy="812330"/>
          </a:xfrm>
          <a:custGeom>
            <a:avLst/>
            <a:gdLst/>
            <a:ahLst/>
            <a:cxnLst/>
            <a:rect l="l" t="t" r="r" b="b"/>
            <a:pathLst>
              <a:path w="1624660" h="812330">
                <a:moveTo>
                  <a:pt x="0" y="0"/>
                </a:moveTo>
                <a:lnTo>
                  <a:pt x="1624660" y="0"/>
                </a:lnTo>
                <a:lnTo>
                  <a:pt x="1624660" y="812330"/>
                </a:lnTo>
                <a:lnTo>
                  <a:pt x="0" y="8123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7" name="TextBox 17"/>
          <p:cNvSpPr txBox="1"/>
          <p:nvPr/>
        </p:nvSpPr>
        <p:spPr>
          <a:xfrm>
            <a:off x="13832960" y="7055067"/>
            <a:ext cx="3426340" cy="1029067"/>
          </a:xfrm>
          <a:prstGeom prst="rect">
            <a:avLst/>
          </a:prstGeom>
        </p:spPr>
        <p:txBody>
          <a:bodyPr lIns="0" tIns="0" rIns="0" bIns="0" rtlCol="0" anchor="t">
            <a:spAutoFit/>
          </a:bodyPr>
          <a:lstStyle/>
          <a:p>
            <a:pPr algn="ctr">
              <a:lnSpc>
                <a:spcPts val="4155"/>
              </a:lnSpc>
            </a:pPr>
            <a:r>
              <a:rPr lang="en-US" sz="3462">
                <a:solidFill>
                  <a:srgbClr val="FFFFFF"/>
                </a:solidFill>
                <a:latin typeface="Outfit"/>
                <a:ea typeface="Outfit"/>
                <a:cs typeface="Outfit"/>
                <a:sym typeface="Outfit"/>
              </a:rPr>
              <a:t>Seven Oaks </a:t>
            </a:r>
          </a:p>
          <a:p>
            <a:pPr marL="0" lvl="0" indent="0" algn="ctr">
              <a:lnSpc>
                <a:spcPts val="4155"/>
              </a:lnSpc>
            </a:pPr>
            <a:r>
              <a:rPr lang="en-US" sz="3462">
                <a:solidFill>
                  <a:srgbClr val="FFFFFF"/>
                </a:solidFill>
                <a:latin typeface="Outfit"/>
                <a:ea typeface="Outfit"/>
                <a:cs typeface="Outfit"/>
                <a:sym typeface="Outfit"/>
              </a:rPr>
              <a:t>(12 days)</a:t>
            </a:r>
          </a:p>
        </p:txBody>
      </p:sp>
      <p:sp>
        <p:nvSpPr>
          <p:cNvPr id="18" name="TextBox 18"/>
          <p:cNvSpPr txBox="1"/>
          <p:nvPr/>
        </p:nvSpPr>
        <p:spPr>
          <a:xfrm>
            <a:off x="13832960" y="6075579"/>
            <a:ext cx="3426340" cy="940344"/>
          </a:xfrm>
          <a:prstGeom prst="rect">
            <a:avLst/>
          </a:prstGeom>
        </p:spPr>
        <p:txBody>
          <a:bodyPr lIns="0" tIns="0" rIns="0" bIns="0" rtlCol="0" anchor="t">
            <a:spAutoFit/>
          </a:bodyPr>
          <a:lstStyle/>
          <a:p>
            <a:pPr marL="0" lvl="0" indent="0" algn="ctr">
              <a:lnSpc>
                <a:spcPts val="7756"/>
              </a:lnSpc>
              <a:spcBef>
                <a:spcPct val="0"/>
              </a:spcBef>
            </a:pPr>
            <a:r>
              <a:rPr lang="en-US" sz="5540" b="1">
                <a:solidFill>
                  <a:srgbClr val="FFFFFF"/>
                </a:solidFill>
                <a:latin typeface="Outfit Medium"/>
                <a:ea typeface="Outfit Medium"/>
                <a:cs typeface="Outfit Medium"/>
                <a:sym typeface="Outfit Medium"/>
              </a:rPr>
              <a:t>1982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AutoShape 2"/>
          <p:cNvSpPr/>
          <p:nvPr/>
        </p:nvSpPr>
        <p:spPr>
          <a:xfrm>
            <a:off x="-434812" y="4476750"/>
            <a:ext cx="19535305" cy="0"/>
          </a:xfrm>
          <a:prstGeom prst="line">
            <a:avLst/>
          </a:prstGeom>
          <a:ln w="19050" cap="rnd">
            <a:solidFill>
              <a:srgbClr val="FFFFFF"/>
            </a:solidFill>
            <a:prstDash val="solid"/>
            <a:headEnd type="none" w="sm" len="sm"/>
            <a:tailEnd type="none" w="sm" len="sm"/>
          </a:ln>
        </p:spPr>
        <p:txBody>
          <a:bodyPr/>
          <a:lstStyle/>
          <a:p>
            <a:endParaRPr lang="en-CA"/>
          </a:p>
        </p:txBody>
      </p:sp>
      <p:sp>
        <p:nvSpPr>
          <p:cNvPr id="3" name="Freeform 3"/>
          <p:cNvSpPr/>
          <p:nvPr/>
        </p:nvSpPr>
        <p:spPr>
          <a:xfrm>
            <a:off x="3092364" y="4476750"/>
            <a:ext cx="1624660" cy="812330"/>
          </a:xfrm>
          <a:custGeom>
            <a:avLst/>
            <a:gdLst/>
            <a:ahLst/>
            <a:cxnLst/>
            <a:rect l="l" t="t" r="r" b="b"/>
            <a:pathLst>
              <a:path w="1624660" h="812330">
                <a:moveTo>
                  <a:pt x="0" y="0"/>
                </a:moveTo>
                <a:lnTo>
                  <a:pt x="1624660" y="0"/>
                </a:lnTo>
                <a:lnTo>
                  <a:pt x="1624660" y="812330"/>
                </a:lnTo>
                <a:lnTo>
                  <a:pt x="0" y="8123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2308972" y="7012255"/>
            <a:ext cx="3191443" cy="1543600"/>
          </a:xfrm>
          <a:prstGeom prst="rect">
            <a:avLst/>
          </a:prstGeom>
        </p:spPr>
        <p:txBody>
          <a:bodyPr lIns="0" tIns="0" rIns="0" bIns="0" rtlCol="0" anchor="t">
            <a:spAutoFit/>
          </a:bodyPr>
          <a:lstStyle/>
          <a:p>
            <a:pPr algn="ctr">
              <a:lnSpc>
                <a:spcPts val="4155"/>
              </a:lnSpc>
            </a:pPr>
            <a:r>
              <a:rPr lang="en-US" sz="3462">
                <a:solidFill>
                  <a:srgbClr val="FFFFFF"/>
                </a:solidFill>
                <a:latin typeface="Outfit"/>
                <a:ea typeface="Outfit"/>
                <a:cs typeface="Outfit"/>
                <a:sym typeface="Outfit"/>
              </a:rPr>
              <a:t>Lockout at Misericordia </a:t>
            </a:r>
          </a:p>
          <a:p>
            <a:pPr marL="0" lvl="0" indent="0" algn="ctr">
              <a:lnSpc>
                <a:spcPts val="4155"/>
              </a:lnSpc>
            </a:pPr>
            <a:r>
              <a:rPr lang="en-US" sz="3462">
                <a:solidFill>
                  <a:srgbClr val="FFFFFF"/>
                </a:solidFill>
                <a:latin typeface="Outfit"/>
                <a:ea typeface="Outfit"/>
                <a:cs typeface="Outfit"/>
                <a:sym typeface="Outfit"/>
              </a:rPr>
              <a:t>(1  week)</a:t>
            </a:r>
          </a:p>
        </p:txBody>
      </p:sp>
      <p:sp>
        <p:nvSpPr>
          <p:cNvPr id="5" name="TextBox 5"/>
          <p:cNvSpPr txBox="1"/>
          <p:nvPr/>
        </p:nvSpPr>
        <p:spPr>
          <a:xfrm>
            <a:off x="2191524" y="6008243"/>
            <a:ext cx="3426340" cy="940344"/>
          </a:xfrm>
          <a:prstGeom prst="rect">
            <a:avLst/>
          </a:prstGeom>
        </p:spPr>
        <p:txBody>
          <a:bodyPr lIns="0" tIns="0" rIns="0" bIns="0" rtlCol="0" anchor="t">
            <a:spAutoFit/>
          </a:bodyPr>
          <a:lstStyle/>
          <a:p>
            <a:pPr marL="0" lvl="0" indent="0" algn="ctr">
              <a:lnSpc>
                <a:spcPts val="7756"/>
              </a:lnSpc>
              <a:spcBef>
                <a:spcPct val="0"/>
              </a:spcBef>
            </a:pPr>
            <a:r>
              <a:rPr lang="en-US" sz="5540" b="1">
                <a:solidFill>
                  <a:srgbClr val="FFFFFF"/>
                </a:solidFill>
                <a:latin typeface="Outfit Medium"/>
                <a:ea typeface="Outfit Medium"/>
                <a:cs typeface="Outfit Medium"/>
                <a:sym typeface="Outfit Medium"/>
              </a:rPr>
              <a:t>1983</a:t>
            </a:r>
          </a:p>
        </p:txBody>
      </p:sp>
      <p:sp>
        <p:nvSpPr>
          <p:cNvPr id="6" name="Freeform 6"/>
          <p:cNvSpPr/>
          <p:nvPr/>
        </p:nvSpPr>
        <p:spPr>
          <a:xfrm>
            <a:off x="8334581" y="4476750"/>
            <a:ext cx="1624660" cy="812330"/>
          </a:xfrm>
          <a:custGeom>
            <a:avLst/>
            <a:gdLst/>
            <a:ahLst/>
            <a:cxnLst/>
            <a:rect l="l" t="t" r="r" b="b"/>
            <a:pathLst>
              <a:path w="1624660" h="812330">
                <a:moveTo>
                  <a:pt x="0" y="0"/>
                </a:moveTo>
                <a:lnTo>
                  <a:pt x="1624660" y="0"/>
                </a:lnTo>
                <a:lnTo>
                  <a:pt x="1624660" y="812330"/>
                </a:lnTo>
                <a:lnTo>
                  <a:pt x="0" y="8123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7" name="TextBox 7"/>
          <p:cNvSpPr txBox="1"/>
          <p:nvPr/>
        </p:nvSpPr>
        <p:spPr>
          <a:xfrm>
            <a:off x="1028700" y="1864072"/>
            <a:ext cx="16230600" cy="1519556"/>
          </a:xfrm>
          <a:prstGeom prst="rect">
            <a:avLst/>
          </a:prstGeom>
        </p:spPr>
        <p:txBody>
          <a:bodyPr lIns="0" tIns="0" rIns="0" bIns="0" rtlCol="0" anchor="t">
            <a:spAutoFit/>
          </a:bodyPr>
          <a:lstStyle/>
          <a:p>
            <a:pPr algn="ctr">
              <a:lnSpc>
                <a:spcPts val="12319"/>
              </a:lnSpc>
            </a:pPr>
            <a:r>
              <a:rPr lang="en-US" sz="8799" b="1">
                <a:solidFill>
                  <a:srgbClr val="FFFFFF"/>
                </a:solidFill>
                <a:latin typeface="Outfit Bold"/>
                <a:ea typeface="Outfit Bold"/>
                <a:cs typeface="Outfit Bold"/>
                <a:sym typeface="Outfit Bold"/>
              </a:rPr>
              <a:t>MAHCP </a:t>
            </a:r>
            <a:r>
              <a:rPr lang="en-US" sz="8799">
                <a:solidFill>
                  <a:srgbClr val="FFFFFF"/>
                </a:solidFill>
                <a:latin typeface="Outfit Thin"/>
                <a:ea typeface="Outfit Thin"/>
                <a:cs typeface="Outfit Thin"/>
                <a:sym typeface="Outfit Thin"/>
              </a:rPr>
              <a:t>STRIKES</a:t>
            </a:r>
          </a:p>
        </p:txBody>
      </p:sp>
      <p:grpSp>
        <p:nvGrpSpPr>
          <p:cNvPr id="8" name="Group 8"/>
          <p:cNvGrpSpPr/>
          <p:nvPr/>
        </p:nvGrpSpPr>
        <p:grpSpPr>
          <a:xfrm>
            <a:off x="15967128" y="-2320872"/>
            <a:ext cx="4641743" cy="464174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FFFFF"/>
              </a:solidFill>
              <a:prstDash val="sysDot"/>
              <a:miter/>
            </a:ln>
          </p:spPr>
          <p:txBody>
            <a:bodyPr/>
            <a:lstStyle/>
            <a:p>
              <a:endParaRPr lang="en-CA"/>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1" name="TextBox 11"/>
          <p:cNvSpPr txBox="1"/>
          <p:nvPr/>
        </p:nvSpPr>
        <p:spPr>
          <a:xfrm>
            <a:off x="7433741" y="7051399"/>
            <a:ext cx="3426340" cy="1029067"/>
          </a:xfrm>
          <a:prstGeom prst="rect">
            <a:avLst/>
          </a:prstGeom>
        </p:spPr>
        <p:txBody>
          <a:bodyPr lIns="0" tIns="0" rIns="0" bIns="0" rtlCol="0" anchor="t">
            <a:spAutoFit/>
          </a:bodyPr>
          <a:lstStyle/>
          <a:p>
            <a:pPr algn="ctr">
              <a:lnSpc>
                <a:spcPts val="4155"/>
              </a:lnSpc>
            </a:pPr>
            <a:r>
              <a:rPr lang="en-US" sz="3462">
                <a:solidFill>
                  <a:srgbClr val="FFFFFF"/>
                </a:solidFill>
                <a:latin typeface="Outfit"/>
                <a:ea typeface="Outfit"/>
                <a:cs typeface="Outfit"/>
                <a:sym typeface="Outfit"/>
              </a:rPr>
              <a:t>Central Table</a:t>
            </a:r>
          </a:p>
          <a:p>
            <a:pPr marL="0" lvl="0" indent="0" algn="ctr">
              <a:lnSpc>
                <a:spcPts val="4155"/>
              </a:lnSpc>
            </a:pPr>
            <a:r>
              <a:rPr lang="en-US" sz="3462">
                <a:solidFill>
                  <a:srgbClr val="FFFFFF"/>
                </a:solidFill>
                <a:latin typeface="Outfit"/>
                <a:ea typeface="Outfit"/>
                <a:cs typeface="Outfit"/>
                <a:sym typeface="Outfit"/>
              </a:rPr>
              <a:t>(6 hours)</a:t>
            </a:r>
          </a:p>
        </p:txBody>
      </p:sp>
      <p:sp>
        <p:nvSpPr>
          <p:cNvPr id="12" name="TextBox 12"/>
          <p:cNvSpPr txBox="1"/>
          <p:nvPr/>
        </p:nvSpPr>
        <p:spPr>
          <a:xfrm>
            <a:off x="7433741" y="6071911"/>
            <a:ext cx="3426340" cy="940344"/>
          </a:xfrm>
          <a:prstGeom prst="rect">
            <a:avLst/>
          </a:prstGeom>
        </p:spPr>
        <p:txBody>
          <a:bodyPr lIns="0" tIns="0" rIns="0" bIns="0" rtlCol="0" anchor="t">
            <a:spAutoFit/>
          </a:bodyPr>
          <a:lstStyle/>
          <a:p>
            <a:pPr marL="0" lvl="0" indent="0" algn="ctr">
              <a:lnSpc>
                <a:spcPts val="7756"/>
              </a:lnSpc>
              <a:spcBef>
                <a:spcPct val="0"/>
              </a:spcBef>
            </a:pPr>
            <a:r>
              <a:rPr lang="en-US" sz="5540" b="1">
                <a:solidFill>
                  <a:srgbClr val="FFFFFF"/>
                </a:solidFill>
                <a:latin typeface="Outfit Medium"/>
                <a:ea typeface="Outfit Medium"/>
                <a:cs typeface="Outfit Medium"/>
                <a:sym typeface="Outfit Medium"/>
              </a:rPr>
              <a:t>1989</a:t>
            </a:r>
          </a:p>
        </p:txBody>
      </p:sp>
      <p:sp>
        <p:nvSpPr>
          <p:cNvPr id="13" name="Freeform 13"/>
          <p:cNvSpPr/>
          <p:nvPr/>
        </p:nvSpPr>
        <p:spPr>
          <a:xfrm>
            <a:off x="13570976" y="4489943"/>
            <a:ext cx="1624660" cy="812330"/>
          </a:xfrm>
          <a:custGeom>
            <a:avLst/>
            <a:gdLst/>
            <a:ahLst/>
            <a:cxnLst/>
            <a:rect l="l" t="t" r="r" b="b"/>
            <a:pathLst>
              <a:path w="1624660" h="812330">
                <a:moveTo>
                  <a:pt x="0" y="0"/>
                </a:moveTo>
                <a:lnTo>
                  <a:pt x="1624660" y="0"/>
                </a:lnTo>
                <a:lnTo>
                  <a:pt x="1624660" y="812330"/>
                </a:lnTo>
                <a:lnTo>
                  <a:pt x="0" y="8123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4" name="TextBox 14"/>
          <p:cNvSpPr txBox="1"/>
          <p:nvPr/>
        </p:nvSpPr>
        <p:spPr>
          <a:xfrm>
            <a:off x="12670137" y="7064592"/>
            <a:ext cx="3426340" cy="1543600"/>
          </a:xfrm>
          <a:prstGeom prst="rect">
            <a:avLst/>
          </a:prstGeom>
        </p:spPr>
        <p:txBody>
          <a:bodyPr lIns="0" tIns="0" rIns="0" bIns="0" rtlCol="0" anchor="t">
            <a:spAutoFit/>
          </a:bodyPr>
          <a:lstStyle/>
          <a:p>
            <a:pPr marL="0" lvl="0" indent="0" algn="ctr">
              <a:lnSpc>
                <a:spcPts val="4155"/>
              </a:lnSpc>
            </a:pPr>
            <a:r>
              <a:rPr lang="en-US" sz="3462">
                <a:solidFill>
                  <a:srgbClr val="FFFFFF"/>
                </a:solidFill>
                <a:latin typeface="Outfit"/>
                <a:ea typeface="Outfit"/>
                <a:cs typeface="Outfit"/>
                <a:sym typeface="Outfit"/>
              </a:rPr>
              <a:t>Thompson General Hospital (1 day)</a:t>
            </a:r>
          </a:p>
        </p:txBody>
      </p:sp>
      <p:sp>
        <p:nvSpPr>
          <p:cNvPr id="15" name="TextBox 15"/>
          <p:cNvSpPr txBox="1"/>
          <p:nvPr/>
        </p:nvSpPr>
        <p:spPr>
          <a:xfrm>
            <a:off x="12670137" y="6085104"/>
            <a:ext cx="3426340" cy="940344"/>
          </a:xfrm>
          <a:prstGeom prst="rect">
            <a:avLst/>
          </a:prstGeom>
        </p:spPr>
        <p:txBody>
          <a:bodyPr lIns="0" tIns="0" rIns="0" bIns="0" rtlCol="0" anchor="t">
            <a:spAutoFit/>
          </a:bodyPr>
          <a:lstStyle/>
          <a:p>
            <a:pPr marL="0" lvl="0" indent="0" algn="ctr">
              <a:lnSpc>
                <a:spcPts val="7756"/>
              </a:lnSpc>
              <a:spcBef>
                <a:spcPct val="0"/>
              </a:spcBef>
            </a:pPr>
            <a:r>
              <a:rPr lang="en-US" sz="5540" b="1">
                <a:solidFill>
                  <a:srgbClr val="FFFFFF"/>
                </a:solidFill>
                <a:latin typeface="Outfit Medium"/>
                <a:ea typeface="Outfit Medium"/>
                <a:cs typeface="Outfit Medium"/>
                <a:sym typeface="Outfit Medium"/>
              </a:rPr>
              <a:t>1998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grpSp>
        <p:nvGrpSpPr>
          <p:cNvPr id="2" name="Group 2"/>
          <p:cNvGrpSpPr/>
          <p:nvPr/>
        </p:nvGrpSpPr>
        <p:grpSpPr>
          <a:xfrm>
            <a:off x="9687829" y="-2427971"/>
            <a:ext cx="15142942" cy="1514294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FEFF"/>
            </a:solidFill>
          </p:spPr>
          <p:txBody>
            <a:bodyPr/>
            <a:lstStyle/>
            <a:p>
              <a:endParaRPr lang="en-CA"/>
            </a:p>
          </p:txBody>
        </p:sp>
      </p:grpSp>
      <p:sp>
        <p:nvSpPr>
          <p:cNvPr id="4" name="TextBox 4"/>
          <p:cNvSpPr txBox="1"/>
          <p:nvPr/>
        </p:nvSpPr>
        <p:spPr>
          <a:xfrm>
            <a:off x="1028700" y="986987"/>
            <a:ext cx="1493859" cy="778286"/>
          </a:xfrm>
          <a:prstGeom prst="rect">
            <a:avLst/>
          </a:prstGeom>
        </p:spPr>
        <p:txBody>
          <a:bodyPr lIns="0" tIns="0" rIns="0" bIns="0" rtlCol="0" anchor="t">
            <a:spAutoFit/>
          </a:bodyPr>
          <a:lstStyle/>
          <a:p>
            <a:pPr algn="l">
              <a:lnSpc>
                <a:spcPts val="6488"/>
              </a:lnSpc>
            </a:pPr>
            <a:r>
              <a:rPr lang="en-US" sz="4634">
                <a:solidFill>
                  <a:srgbClr val="FFFFFF"/>
                </a:solidFill>
                <a:latin typeface="Outfit"/>
                <a:ea typeface="Outfit"/>
                <a:cs typeface="Outfit"/>
                <a:sym typeface="Outfit"/>
              </a:rPr>
              <a:t>1985</a:t>
            </a:r>
          </a:p>
        </p:txBody>
      </p:sp>
      <p:sp>
        <p:nvSpPr>
          <p:cNvPr id="5" name="TextBox 5"/>
          <p:cNvSpPr txBox="1"/>
          <p:nvPr/>
        </p:nvSpPr>
        <p:spPr>
          <a:xfrm>
            <a:off x="9360904" y="1123950"/>
            <a:ext cx="8129263" cy="699872"/>
          </a:xfrm>
          <a:prstGeom prst="rect">
            <a:avLst/>
          </a:prstGeom>
        </p:spPr>
        <p:txBody>
          <a:bodyPr lIns="0" tIns="0" rIns="0" bIns="0" rtlCol="0" anchor="t">
            <a:spAutoFit/>
          </a:bodyPr>
          <a:lstStyle/>
          <a:p>
            <a:pPr marL="0" lvl="0" indent="0" algn="r">
              <a:lnSpc>
                <a:spcPts val="5265"/>
              </a:lnSpc>
            </a:pPr>
            <a:r>
              <a:rPr lang="en-US" sz="5265">
                <a:solidFill>
                  <a:srgbClr val="27B151"/>
                </a:solidFill>
                <a:latin typeface="Outfit"/>
                <a:ea typeface="Outfit"/>
                <a:cs typeface="Outfit"/>
                <a:sym typeface="Outfit"/>
              </a:rPr>
              <a:t>Membership Growth</a:t>
            </a:r>
          </a:p>
        </p:txBody>
      </p:sp>
      <p:pic>
        <p:nvPicPr>
          <p:cNvPr id="6" name="Picture 6"/>
          <p:cNvPicPr>
            <a:picLocks noChangeAspect="1"/>
          </p:cNvPicPr>
          <p:nvPr/>
        </p:nvPicPr>
        <p:blipFill>
          <a:blip r:embed="rId3"/>
          <a:stretch>
            <a:fillRect/>
          </a:stretch>
        </p:blipFill>
        <p:spPr>
          <a:xfrm>
            <a:off x="10200889" y="1510924"/>
            <a:ext cx="7993585" cy="8451683"/>
          </a:xfrm>
          <a:prstGeom prst="rect">
            <a:avLst/>
          </a:prstGeom>
        </p:spPr>
      </p:pic>
      <p:sp>
        <p:nvSpPr>
          <p:cNvPr id="7" name="TextBox 7"/>
          <p:cNvSpPr txBox="1"/>
          <p:nvPr/>
        </p:nvSpPr>
        <p:spPr>
          <a:xfrm>
            <a:off x="1028700" y="1793847"/>
            <a:ext cx="8659129" cy="462452"/>
          </a:xfrm>
          <a:prstGeom prst="rect">
            <a:avLst/>
          </a:prstGeom>
        </p:spPr>
        <p:txBody>
          <a:bodyPr lIns="0" tIns="0" rIns="0" bIns="0" rtlCol="0" anchor="t">
            <a:spAutoFit/>
          </a:bodyPr>
          <a:lstStyle/>
          <a:p>
            <a:pPr marL="0" lvl="0" indent="0" algn="l">
              <a:lnSpc>
                <a:spcPts val="3707"/>
              </a:lnSpc>
            </a:pPr>
            <a:r>
              <a:rPr lang="en-US" sz="3089">
                <a:solidFill>
                  <a:srgbClr val="FFFFFF"/>
                </a:solidFill>
                <a:latin typeface="Outfit"/>
                <a:ea typeface="Outfit"/>
                <a:cs typeface="Outfit"/>
                <a:sym typeface="Outfit"/>
              </a:rPr>
              <a:t>Original membership of 74 increased to 948</a:t>
            </a:r>
          </a:p>
        </p:txBody>
      </p:sp>
      <p:sp>
        <p:nvSpPr>
          <p:cNvPr id="8" name="TextBox 8"/>
          <p:cNvSpPr txBox="1"/>
          <p:nvPr/>
        </p:nvSpPr>
        <p:spPr>
          <a:xfrm>
            <a:off x="1028700" y="2656017"/>
            <a:ext cx="1493859" cy="778286"/>
          </a:xfrm>
          <a:prstGeom prst="rect">
            <a:avLst/>
          </a:prstGeom>
        </p:spPr>
        <p:txBody>
          <a:bodyPr lIns="0" tIns="0" rIns="0" bIns="0" rtlCol="0" anchor="t">
            <a:spAutoFit/>
          </a:bodyPr>
          <a:lstStyle/>
          <a:p>
            <a:pPr algn="l">
              <a:lnSpc>
                <a:spcPts val="6488"/>
              </a:lnSpc>
            </a:pPr>
            <a:r>
              <a:rPr lang="en-US" sz="4634">
                <a:solidFill>
                  <a:srgbClr val="FFFFFF"/>
                </a:solidFill>
                <a:latin typeface="Outfit"/>
                <a:ea typeface="Outfit"/>
                <a:cs typeface="Outfit"/>
                <a:sym typeface="Outfit"/>
              </a:rPr>
              <a:t>1995</a:t>
            </a:r>
          </a:p>
        </p:txBody>
      </p:sp>
      <p:sp>
        <p:nvSpPr>
          <p:cNvPr id="9" name="TextBox 9"/>
          <p:cNvSpPr txBox="1"/>
          <p:nvPr/>
        </p:nvSpPr>
        <p:spPr>
          <a:xfrm>
            <a:off x="1028700" y="3462877"/>
            <a:ext cx="6572064" cy="924903"/>
          </a:xfrm>
          <a:prstGeom prst="rect">
            <a:avLst/>
          </a:prstGeom>
        </p:spPr>
        <p:txBody>
          <a:bodyPr lIns="0" tIns="0" rIns="0" bIns="0" rtlCol="0" anchor="t">
            <a:spAutoFit/>
          </a:bodyPr>
          <a:lstStyle/>
          <a:p>
            <a:pPr marL="0" lvl="0" indent="0" algn="l">
              <a:lnSpc>
                <a:spcPts val="3707"/>
              </a:lnSpc>
            </a:pPr>
            <a:r>
              <a:rPr lang="en-US" sz="3050">
                <a:solidFill>
                  <a:srgbClr val="FFFFFF"/>
                </a:solidFill>
                <a:latin typeface="Outfit"/>
                <a:ea typeface="Outfit"/>
                <a:cs typeface="Outfit"/>
                <a:sym typeface="Outfit"/>
              </a:rPr>
              <a:t>Membership increased to 1,300 members in 30 different disciplines</a:t>
            </a:r>
          </a:p>
        </p:txBody>
      </p:sp>
      <p:sp>
        <p:nvSpPr>
          <p:cNvPr id="10" name="TextBox 10"/>
          <p:cNvSpPr txBox="1"/>
          <p:nvPr/>
        </p:nvSpPr>
        <p:spPr>
          <a:xfrm>
            <a:off x="1028700" y="4787498"/>
            <a:ext cx="1493859" cy="778286"/>
          </a:xfrm>
          <a:prstGeom prst="rect">
            <a:avLst/>
          </a:prstGeom>
        </p:spPr>
        <p:txBody>
          <a:bodyPr lIns="0" tIns="0" rIns="0" bIns="0" rtlCol="0" anchor="t">
            <a:spAutoFit/>
          </a:bodyPr>
          <a:lstStyle/>
          <a:p>
            <a:pPr algn="l">
              <a:lnSpc>
                <a:spcPts val="6488"/>
              </a:lnSpc>
            </a:pPr>
            <a:r>
              <a:rPr lang="en-US" sz="4634">
                <a:solidFill>
                  <a:srgbClr val="FFFFFF"/>
                </a:solidFill>
                <a:latin typeface="Outfit"/>
                <a:ea typeface="Outfit"/>
                <a:cs typeface="Outfit"/>
                <a:sym typeface="Outfit"/>
              </a:rPr>
              <a:t>2018</a:t>
            </a:r>
          </a:p>
        </p:txBody>
      </p:sp>
      <p:sp>
        <p:nvSpPr>
          <p:cNvPr id="11" name="TextBox 11"/>
          <p:cNvSpPr txBox="1"/>
          <p:nvPr/>
        </p:nvSpPr>
        <p:spPr>
          <a:xfrm>
            <a:off x="1028700" y="5594359"/>
            <a:ext cx="7146255" cy="924903"/>
          </a:xfrm>
          <a:prstGeom prst="rect">
            <a:avLst/>
          </a:prstGeom>
        </p:spPr>
        <p:txBody>
          <a:bodyPr lIns="0" tIns="0" rIns="0" bIns="0" rtlCol="0" anchor="t">
            <a:spAutoFit/>
          </a:bodyPr>
          <a:lstStyle/>
          <a:p>
            <a:pPr marL="0" lvl="0" indent="0" algn="l">
              <a:lnSpc>
                <a:spcPts val="3707"/>
              </a:lnSpc>
            </a:pPr>
            <a:r>
              <a:rPr lang="en-US" sz="3089">
                <a:solidFill>
                  <a:srgbClr val="FFFFFF"/>
                </a:solidFill>
                <a:latin typeface="Outfit"/>
                <a:ea typeface="Outfit"/>
                <a:cs typeface="Outfit"/>
                <a:sym typeface="Outfit"/>
              </a:rPr>
              <a:t>MAHCP continued to grow and membership climbed to ~4000</a:t>
            </a:r>
          </a:p>
        </p:txBody>
      </p:sp>
      <p:sp>
        <p:nvSpPr>
          <p:cNvPr id="12" name="TextBox 12"/>
          <p:cNvSpPr txBox="1"/>
          <p:nvPr/>
        </p:nvSpPr>
        <p:spPr>
          <a:xfrm>
            <a:off x="1028700" y="6922593"/>
            <a:ext cx="1493859" cy="778286"/>
          </a:xfrm>
          <a:prstGeom prst="rect">
            <a:avLst/>
          </a:prstGeom>
        </p:spPr>
        <p:txBody>
          <a:bodyPr lIns="0" tIns="0" rIns="0" bIns="0" rtlCol="0" anchor="t">
            <a:spAutoFit/>
          </a:bodyPr>
          <a:lstStyle/>
          <a:p>
            <a:pPr algn="l">
              <a:lnSpc>
                <a:spcPts val="6488"/>
              </a:lnSpc>
            </a:pPr>
            <a:r>
              <a:rPr lang="en-US" sz="4634">
                <a:solidFill>
                  <a:srgbClr val="FFFFFF"/>
                </a:solidFill>
                <a:latin typeface="Outfit"/>
                <a:ea typeface="Outfit"/>
                <a:cs typeface="Outfit"/>
                <a:sym typeface="Outfit"/>
              </a:rPr>
              <a:t>2019</a:t>
            </a:r>
          </a:p>
        </p:txBody>
      </p:sp>
      <p:sp>
        <p:nvSpPr>
          <p:cNvPr id="13" name="TextBox 13"/>
          <p:cNvSpPr txBox="1"/>
          <p:nvPr/>
        </p:nvSpPr>
        <p:spPr>
          <a:xfrm>
            <a:off x="1028700" y="7725840"/>
            <a:ext cx="8659129" cy="1401666"/>
          </a:xfrm>
          <a:prstGeom prst="rect">
            <a:avLst/>
          </a:prstGeom>
        </p:spPr>
        <p:txBody>
          <a:bodyPr lIns="0" tIns="0" rIns="0" bIns="0" rtlCol="0" anchor="t">
            <a:spAutoFit/>
          </a:bodyPr>
          <a:lstStyle/>
          <a:p>
            <a:pPr marL="0" lvl="0" indent="0" algn="l">
              <a:lnSpc>
                <a:spcPts val="3707"/>
              </a:lnSpc>
            </a:pPr>
            <a:r>
              <a:rPr lang="en-US" sz="3050">
                <a:solidFill>
                  <a:srgbClr val="FFFFFF"/>
                </a:solidFill>
                <a:latin typeface="Outfit"/>
                <a:ea typeface="Outfit"/>
                <a:cs typeface="Outfit"/>
                <a:sym typeface="Outfit"/>
              </a:rPr>
              <a:t>As a result of representation votes in August 2019, membership climbed to ~6,500 in 160 professional/technical classifications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Freeform 2"/>
          <p:cNvSpPr/>
          <p:nvPr/>
        </p:nvSpPr>
        <p:spPr>
          <a:xfrm>
            <a:off x="1730742" y="-2269758"/>
            <a:ext cx="14826517" cy="14826517"/>
          </a:xfrm>
          <a:custGeom>
            <a:avLst/>
            <a:gdLst/>
            <a:ahLst/>
            <a:cxnLst/>
            <a:rect l="l" t="t" r="r" b="b"/>
            <a:pathLst>
              <a:path w="14826517" h="14826517">
                <a:moveTo>
                  <a:pt x="0" y="0"/>
                </a:moveTo>
                <a:lnTo>
                  <a:pt x="14826516" y="0"/>
                </a:lnTo>
                <a:lnTo>
                  <a:pt x="14826516" y="14826516"/>
                </a:lnTo>
                <a:lnTo>
                  <a:pt x="0" y="148265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2520514" y="3373931"/>
            <a:ext cx="13246972" cy="3891564"/>
          </a:xfrm>
          <a:prstGeom prst="rect">
            <a:avLst/>
          </a:prstGeom>
        </p:spPr>
        <p:txBody>
          <a:bodyPr lIns="0" tIns="0" rIns="0" bIns="0" rtlCol="0" anchor="t">
            <a:spAutoFit/>
          </a:bodyPr>
          <a:lstStyle/>
          <a:p>
            <a:pPr marL="0" lvl="0" indent="0" algn="ctr">
              <a:lnSpc>
                <a:spcPts val="14868"/>
              </a:lnSpc>
            </a:pPr>
            <a:r>
              <a:rPr lang="en-US" sz="15488" b="1">
                <a:solidFill>
                  <a:srgbClr val="FFFFFF"/>
                </a:solidFill>
                <a:latin typeface="Outfit Bold"/>
                <a:ea typeface="Outfit Bold"/>
                <a:cs typeface="Outfit Bold"/>
                <a:sym typeface="Outfit Bold"/>
              </a:rPr>
              <a:t>MAHCP FIRSTS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Freeform 2"/>
          <p:cNvSpPr/>
          <p:nvPr/>
        </p:nvSpPr>
        <p:spPr>
          <a:xfrm>
            <a:off x="1730742" y="-2269758"/>
            <a:ext cx="14826517" cy="14826517"/>
          </a:xfrm>
          <a:custGeom>
            <a:avLst/>
            <a:gdLst/>
            <a:ahLst/>
            <a:cxnLst/>
            <a:rect l="l" t="t" r="r" b="b"/>
            <a:pathLst>
              <a:path w="14826517" h="14826517">
                <a:moveTo>
                  <a:pt x="0" y="0"/>
                </a:moveTo>
                <a:lnTo>
                  <a:pt x="14826516" y="0"/>
                </a:lnTo>
                <a:lnTo>
                  <a:pt x="14826516" y="14826516"/>
                </a:lnTo>
                <a:lnTo>
                  <a:pt x="0" y="148265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2520514" y="3668002"/>
            <a:ext cx="13246972" cy="2655720"/>
          </a:xfrm>
          <a:prstGeom prst="rect">
            <a:avLst/>
          </a:prstGeom>
        </p:spPr>
        <p:txBody>
          <a:bodyPr lIns="0" tIns="0" rIns="0" bIns="0" rtlCol="0" anchor="t">
            <a:spAutoFit/>
          </a:bodyPr>
          <a:lstStyle/>
          <a:p>
            <a:pPr marL="0" lvl="0" indent="0" algn="ctr">
              <a:lnSpc>
                <a:spcPts val="21683"/>
              </a:lnSpc>
              <a:spcBef>
                <a:spcPct val="0"/>
              </a:spcBef>
            </a:pPr>
            <a:r>
              <a:rPr lang="en-US" sz="15488" b="1">
                <a:solidFill>
                  <a:srgbClr val="FFFFFF"/>
                </a:solidFill>
                <a:latin typeface="Outfit Bold"/>
                <a:ea typeface="Outfit Bold"/>
                <a:cs typeface="Outfit Bold"/>
                <a:sym typeface="Outfit Bold"/>
              </a:rPr>
              <a:t>WELCOME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flipV="1">
            <a:off x="1047750" y="2400300"/>
            <a:ext cx="13970002"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16390180" cy="1465914"/>
          </a:xfrm>
          <a:prstGeom prst="rect">
            <a:avLst/>
          </a:prstGeom>
        </p:spPr>
        <p:txBody>
          <a:bodyPr lIns="0" tIns="0" rIns="0" bIns="0" rtlCol="0" anchor="t">
            <a:spAutoFit/>
          </a:bodyPr>
          <a:lstStyle/>
          <a:p>
            <a:pPr>
              <a:lnSpc>
                <a:spcPts val="12599"/>
              </a:lnSpc>
            </a:pPr>
            <a:r>
              <a:rPr lang="en-US" sz="7200" b="1">
                <a:solidFill>
                  <a:srgbClr val="27B151"/>
                </a:solidFill>
                <a:latin typeface="Outfit Bold"/>
                <a:ea typeface="Outfit Bold"/>
                <a:cs typeface="Outfit Bold"/>
                <a:sym typeface="Outfit Bold"/>
              </a:rPr>
              <a:t>MAHCP WAS THE FIRST UNION..</a:t>
            </a:r>
            <a:r>
              <a:rPr lang="en-US" sz="8000" b="1">
                <a:solidFill>
                  <a:srgbClr val="27B151"/>
                </a:solidFill>
                <a:latin typeface="Outfit Bold"/>
                <a:ea typeface="Outfit Bold"/>
                <a:cs typeface="Outfit Bold"/>
                <a:sym typeface="Outfit Bold"/>
              </a:rPr>
              <a:t>.</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6230600" cy="6173468"/>
          </a:xfrm>
          <a:prstGeom prst="rect">
            <a:avLst/>
          </a:prstGeom>
        </p:spPr>
        <p:txBody>
          <a:bodyPr lIns="0" tIns="0" rIns="0" bIns="0" rtlCol="0" anchor="t">
            <a:spAutoFit/>
          </a:bodyPr>
          <a:lstStyle/>
          <a:p>
            <a:pPr marL="835660" lvl="1" indent="-417830" algn="l">
              <a:lnSpc>
                <a:spcPts val="5420"/>
              </a:lnSpc>
              <a:buFont typeface="Arial"/>
              <a:buChar char="•"/>
            </a:pPr>
            <a:r>
              <a:rPr lang="en-US" sz="3850" b="1">
                <a:solidFill>
                  <a:srgbClr val="000000"/>
                </a:solidFill>
                <a:latin typeface="Outfit"/>
                <a:ea typeface="Outfit"/>
                <a:cs typeface="Outfit"/>
                <a:sym typeface="Outfit"/>
              </a:rPr>
              <a:t>with a unique option in its Collective Agreement to settle grievances with a problem-solving focus</a:t>
            </a:r>
            <a:r>
              <a:rPr lang="en-US" sz="3850">
                <a:solidFill>
                  <a:srgbClr val="000000"/>
                </a:solidFill>
                <a:latin typeface="Outfit"/>
                <a:ea typeface="Outfit"/>
                <a:cs typeface="Outfit"/>
                <a:sym typeface="Outfit"/>
              </a:rPr>
              <a:t> called the “Grievance Investigation Process” (GIP). This was negotiated in the early 1990’s. UFCW local 1869 achieved this in 2008 and MNU in 2014.</a:t>
            </a:r>
            <a:endParaRPr lang="en-US" sz="3850"/>
          </a:p>
          <a:p>
            <a:pPr algn="l">
              <a:lnSpc>
                <a:spcPts val="5420"/>
              </a:lnSpc>
            </a:pPr>
            <a:endParaRPr lang="en-US" sz="3871">
              <a:solidFill>
                <a:srgbClr val="000000"/>
              </a:solidFill>
              <a:latin typeface="Outfit"/>
              <a:ea typeface="Outfit"/>
              <a:cs typeface="Outfit"/>
              <a:sym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with </a:t>
            </a:r>
            <a:r>
              <a:rPr lang="en-US" sz="3850" b="1">
                <a:solidFill>
                  <a:srgbClr val="000000"/>
                </a:solidFill>
                <a:latin typeface="Outfit"/>
                <a:ea typeface="Outfit"/>
                <a:cs typeface="Outfit"/>
                <a:sym typeface="Outfit"/>
              </a:rPr>
              <a:t>paid maternity leave top-up</a:t>
            </a:r>
            <a:r>
              <a:rPr lang="en-US" sz="3850">
                <a:solidFill>
                  <a:srgbClr val="000000"/>
                </a:solidFill>
                <a:latin typeface="Outfit"/>
                <a:ea typeface="Outfit"/>
                <a:cs typeface="Outfit"/>
                <a:sym typeface="Outfit"/>
              </a:rPr>
              <a:t> in the hospital system.</a:t>
            </a:r>
            <a:endParaRPr lang="en-US" sz="3850">
              <a:solidFill>
                <a:srgbClr val="000000"/>
              </a:solidFill>
              <a:latin typeface="Outfit"/>
              <a:ea typeface="Outfit"/>
              <a:cs typeface="Outfit"/>
            </a:endParaRPr>
          </a:p>
          <a:p>
            <a:pPr algn="l">
              <a:lnSpc>
                <a:spcPts val="5420"/>
              </a:lnSpc>
            </a:pPr>
            <a:endParaRPr lang="en-US" sz="3871">
              <a:solidFill>
                <a:srgbClr val="000000"/>
              </a:solidFill>
              <a:latin typeface="Outfit"/>
              <a:ea typeface="Outfit"/>
              <a:cs typeface="Outfit"/>
              <a:sym typeface="Outfit"/>
            </a:endParaRPr>
          </a:p>
          <a:p>
            <a:pPr marL="835660" lvl="1" indent="-417830">
              <a:lnSpc>
                <a:spcPts val="5420"/>
              </a:lnSpc>
              <a:buFont typeface="Arial"/>
              <a:buChar char="•"/>
            </a:pPr>
            <a:r>
              <a:rPr lang="en-US" sz="3850">
                <a:solidFill>
                  <a:srgbClr val="000000"/>
                </a:solidFill>
                <a:latin typeface="Outfit"/>
                <a:ea typeface="Outfit"/>
                <a:cs typeface="Outfit"/>
                <a:sym typeface="Outfit"/>
              </a:rPr>
              <a:t>Health-care union to have </a:t>
            </a:r>
            <a:r>
              <a:rPr lang="en-US" sz="3850" b="1">
                <a:solidFill>
                  <a:srgbClr val="000000"/>
                </a:solidFill>
                <a:latin typeface="Outfit"/>
                <a:ea typeface="Outfit"/>
                <a:cs typeface="Outfit"/>
                <a:sym typeface="Outfit"/>
              </a:rPr>
              <a:t>Heavy Workload issues on the Workplace Health and Safety Committee</a:t>
            </a:r>
            <a:r>
              <a:rPr lang="en-US" sz="3850">
                <a:solidFill>
                  <a:srgbClr val="000000"/>
                </a:solidFill>
                <a:latin typeface="Outfit"/>
                <a:ea typeface="Outfit"/>
                <a:cs typeface="Outfit"/>
                <a:sym typeface="Outfit"/>
              </a:rPr>
              <a:t>.</a:t>
            </a:r>
            <a:endParaRPr lang="en-US" sz="3850">
              <a:solidFill>
                <a:srgbClr val="000000"/>
              </a:solidFill>
              <a:latin typeface="Outfit"/>
              <a:ea typeface="Outfit"/>
              <a:cs typeface="Outfi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943980" y="2573125"/>
            <a:ext cx="16230600" cy="5497082"/>
          </a:xfrm>
          <a:prstGeom prst="rect">
            <a:avLst/>
          </a:prstGeom>
        </p:spPr>
        <p:txBody>
          <a:bodyPr wrap="square" lIns="0" tIns="0" rIns="0" bIns="0" rtlCol="0" anchor="t">
            <a:spAutoFit/>
          </a:bodyPr>
          <a:lstStyle/>
          <a:p>
            <a:pPr marL="989330" indent="-571500">
              <a:lnSpc>
                <a:spcPts val="5420"/>
              </a:lnSpc>
              <a:buFont typeface="Arial"/>
              <a:buChar char="•"/>
            </a:pPr>
            <a:r>
              <a:rPr lang="en-US" sz="3900">
                <a:solidFill>
                  <a:srgbClr val="000000"/>
                </a:solidFill>
                <a:latin typeface="Outfit"/>
                <a:ea typeface="Outfit"/>
                <a:cs typeface="Outfit"/>
                <a:sym typeface="Outfit"/>
              </a:rPr>
              <a:t>to negotiate a Mobility Agreement for </a:t>
            </a:r>
            <a:r>
              <a:rPr lang="en-US" sz="3900" b="1">
                <a:solidFill>
                  <a:srgbClr val="000000"/>
                </a:solidFill>
                <a:latin typeface="Outfit"/>
                <a:ea typeface="Outfit"/>
                <a:cs typeface="Outfit"/>
                <a:sym typeface="Outfit"/>
              </a:rPr>
              <a:t>members to transfer</a:t>
            </a:r>
            <a:r>
              <a:rPr lang="en-US" sz="3900">
                <a:solidFill>
                  <a:srgbClr val="000000"/>
                </a:solidFill>
                <a:latin typeface="Outfit"/>
                <a:ea typeface="Outfit"/>
                <a:cs typeface="Outfit"/>
                <a:sym typeface="Outfit"/>
              </a:rPr>
              <a:t> to other employers within the health care system </a:t>
            </a:r>
            <a:r>
              <a:rPr lang="en-US" sz="3900" b="1">
                <a:solidFill>
                  <a:srgbClr val="000000"/>
                </a:solidFill>
                <a:latin typeface="Outfit"/>
                <a:ea typeface="Outfit"/>
                <a:cs typeface="Outfit"/>
                <a:sym typeface="Outfit"/>
              </a:rPr>
              <a:t>without loss of seniority or benefits.</a:t>
            </a:r>
            <a:endParaRPr lang="en-US" b="1">
              <a:ea typeface="Calibri"/>
              <a:cs typeface="Calibri"/>
            </a:endParaRPr>
          </a:p>
          <a:p>
            <a:pPr marL="989330" indent="-571500">
              <a:lnSpc>
                <a:spcPts val="5420"/>
              </a:lnSpc>
              <a:buFont typeface="Arial"/>
              <a:buChar char="•"/>
            </a:pPr>
            <a:r>
              <a:rPr lang="en-US" sz="3900">
                <a:solidFill>
                  <a:srgbClr val="000000"/>
                </a:solidFill>
                <a:latin typeface="Outfit"/>
                <a:ea typeface="Calibri"/>
                <a:cs typeface="Calibri"/>
              </a:rPr>
              <a:t>to have a </a:t>
            </a:r>
            <a:r>
              <a:rPr lang="en-US" sz="3900" b="1">
                <a:solidFill>
                  <a:srgbClr val="000000"/>
                </a:solidFill>
                <a:latin typeface="Outfit"/>
                <a:ea typeface="Calibri"/>
                <a:cs typeface="Calibri"/>
              </a:rPr>
              <a:t>Portability Agreement of seniority</a:t>
            </a:r>
            <a:r>
              <a:rPr lang="en-US" sz="3900">
                <a:solidFill>
                  <a:srgbClr val="000000"/>
                </a:solidFill>
                <a:latin typeface="Outfit"/>
                <a:ea typeface="Calibri"/>
                <a:cs typeface="Calibri"/>
              </a:rPr>
              <a:t> across the province within MAHCP bargaining units.</a:t>
            </a:r>
            <a:endParaRPr lang="en-US"/>
          </a:p>
          <a:p>
            <a:pPr marL="417830">
              <a:lnSpc>
                <a:spcPts val="5420"/>
              </a:lnSpc>
            </a:pPr>
            <a:endParaRPr lang="en-US" sz="3900">
              <a:solidFill>
                <a:srgbClr val="000000"/>
              </a:solidFill>
              <a:latin typeface="Outfit"/>
              <a:ea typeface="Calibri"/>
              <a:cs typeface="Calibri"/>
            </a:endParaRPr>
          </a:p>
          <a:p>
            <a:pPr marL="417830">
              <a:lnSpc>
                <a:spcPts val="5420"/>
              </a:lnSpc>
            </a:pPr>
            <a:r>
              <a:rPr lang="en-US" sz="3900">
                <a:solidFill>
                  <a:srgbClr val="000000"/>
                </a:solidFill>
                <a:latin typeface="Outfit"/>
                <a:ea typeface="Calibri"/>
                <a:cs typeface="Calibri"/>
              </a:rPr>
              <a:t>MAHCP welcomed its first professional group of Physiotherapists at St. Boniface General Hospital.</a:t>
            </a:r>
            <a:endParaRPr lang="en-US"/>
          </a:p>
        </p:txBody>
      </p:sp>
      <p:sp>
        <p:nvSpPr>
          <p:cNvPr id="15" name="AutoShape 2">
            <a:extLst>
              <a:ext uri="{FF2B5EF4-FFF2-40B4-BE49-F238E27FC236}">
                <a16:creationId xmlns:a16="http://schemas.microsoft.com/office/drawing/2014/main" id="{1750140F-27AF-CA7C-4A95-9E7CB16BE494}"/>
              </a:ext>
            </a:extLst>
          </p:cNvPr>
          <p:cNvSpPr/>
          <p:nvPr/>
        </p:nvSpPr>
        <p:spPr>
          <a:xfrm flipV="1">
            <a:off x="967539" y="2159668"/>
            <a:ext cx="13970002" cy="0"/>
          </a:xfrm>
          <a:prstGeom prst="line">
            <a:avLst/>
          </a:prstGeom>
          <a:ln w="76200" cap="rnd">
            <a:solidFill>
              <a:srgbClr val="02468F"/>
            </a:solidFill>
            <a:prstDash val="sysDot"/>
            <a:headEnd type="none" w="sm" len="sm"/>
            <a:tailEnd type="none" w="sm" len="sm"/>
          </a:ln>
        </p:spPr>
        <p:txBody>
          <a:bodyPr/>
          <a:lstStyle/>
          <a:p>
            <a:endParaRPr lang="en-CA"/>
          </a:p>
        </p:txBody>
      </p:sp>
      <p:sp>
        <p:nvSpPr>
          <p:cNvPr id="17" name="TextBox 9">
            <a:extLst>
              <a:ext uri="{FF2B5EF4-FFF2-40B4-BE49-F238E27FC236}">
                <a16:creationId xmlns:a16="http://schemas.microsoft.com/office/drawing/2014/main" id="{7E6574E4-AEDC-AD4D-42E5-205DFE11FD6A}"/>
              </a:ext>
            </a:extLst>
          </p:cNvPr>
          <p:cNvSpPr txBox="1"/>
          <p:nvPr/>
        </p:nvSpPr>
        <p:spPr>
          <a:xfrm>
            <a:off x="948489" y="537190"/>
            <a:ext cx="16390180" cy="1465914"/>
          </a:xfrm>
          <a:prstGeom prst="rect">
            <a:avLst/>
          </a:prstGeom>
        </p:spPr>
        <p:txBody>
          <a:bodyPr lIns="0" tIns="0" rIns="0" bIns="0" rtlCol="0" anchor="t">
            <a:spAutoFit/>
          </a:bodyPr>
          <a:lstStyle/>
          <a:p>
            <a:pPr>
              <a:lnSpc>
                <a:spcPts val="12599"/>
              </a:lnSpc>
            </a:pPr>
            <a:r>
              <a:rPr lang="en-US" sz="7200" b="1">
                <a:solidFill>
                  <a:srgbClr val="27B151"/>
                </a:solidFill>
                <a:latin typeface="Outfit Bold"/>
                <a:ea typeface="Outfit Bold"/>
                <a:cs typeface="Outfit Bold"/>
                <a:sym typeface="Outfit Bold"/>
              </a:rPr>
              <a:t>MAHCP WAS THE FIRST UNION..</a:t>
            </a:r>
            <a:r>
              <a:rPr lang="en-US" sz="8000" b="1">
                <a:solidFill>
                  <a:srgbClr val="27B151"/>
                </a:solidFill>
                <a:latin typeface="Outfit Bold"/>
                <a:ea typeface="Outfit Bold"/>
                <a:cs typeface="Outfit Bold"/>
                <a:sym typeface="Outfit Bold"/>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058025" y="0"/>
            <a:ext cx="0" cy="10287000"/>
          </a:xfrm>
          <a:prstGeom prst="line">
            <a:avLst/>
          </a:prstGeom>
          <a:ln w="19050" cap="rnd">
            <a:solidFill>
              <a:srgbClr val="02468F"/>
            </a:solidFill>
            <a:prstDash val="solid"/>
            <a:headEnd type="none" w="sm" len="sm"/>
            <a:tailEnd type="none" w="sm" len="sm"/>
          </a:ln>
        </p:spPr>
        <p:txBody>
          <a:bodyPr/>
          <a:lstStyle/>
          <a:p>
            <a:endParaRPr lang="en-CA"/>
          </a:p>
        </p:txBody>
      </p:sp>
      <p:sp>
        <p:nvSpPr>
          <p:cNvPr id="3" name="Freeform 3"/>
          <p:cNvSpPr/>
          <p:nvPr/>
        </p:nvSpPr>
        <p:spPr>
          <a:xfrm rot="-5400000">
            <a:off x="6845919" y="1365275"/>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Freeform 4"/>
          <p:cNvSpPr/>
          <p:nvPr/>
        </p:nvSpPr>
        <p:spPr>
          <a:xfrm rot="-5400000">
            <a:off x="6845919" y="3911763"/>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rot="-5400000">
            <a:off x="6836394" y="7090070"/>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403877" y="4704055"/>
            <a:ext cx="4233339" cy="1324374"/>
          </a:xfrm>
          <a:prstGeom prst="rect">
            <a:avLst/>
          </a:prstGeom>
        </p:spPr>
        <p:txBody>
          <a:bodyPr lIns="0" tIns="0" rIns="0" bIns="0" rtlCol="0" anchor="t">
            <a:spAutoFit/>
          </a:bodyPr>
          <a:lstStyle/>
          <a:p>
            <a:pPr marL="0" lvl="0" indent="0" algn="l">
              <a:lnSpc>
                <a:spcPts val="5247"/>
              </a:lnSpc>
            </a:pPr>
            <a:r>
              <a:rPr lang="en-US" sz="4562">
                <a:solidFill>
                  <a:srgbClr val="02468F"/>
                </a:solidFill>
                <a:latin typeface="Outfit"/>
                <a:ea typeface="Outfit"/>
                <a:cs typeface="Outfit"/>
                <a:sym typeface="Outfit"/>
              </a:rPr>
              <a:t>WHO RUNS THE UNION?</a:t>
            </a:r>
          </a:p>
        </p:txBody>
      </p:sp>
      <p:sp>
        <p:nvSpPr>
          <p:cNvPr id="7" name="TextBox 7"/>
          <p:cNvSpPr txBox="1"/>
          <p:nvPr/>
        </p:nvSpPr>
        <p:spPr>
          <a:xfrm>
            <a:off x="8116578" y="1344018"/>
            <a:ext cx="6451208" cy="600075"/>
          </a:xfrm>
          <a:prstGeom prst="rect">
            <a:avLst/>
          </a:prstGeom>
        </p:spPr>
        <p:txBody>
          <a:bodyPr lIns="0" tIns="0" rIns="0" bIns="0" rtlCol="0" anchor="t">
            <a:spAutoFit/>
          </a:bodyPr>
          <a:lstStyle/>
          <a:p>
            <a:pPr marL="0" lvl="0" indent="0" algn="l">
              <a:lnSpc>
                <a:spcPts val="4799"/>
              </a:lnSpc>
            </a:pPr>
            <a:r>
              <a:rPr lang="en-US" sz="3950">
                <a:solidFill>
                  <a:srgbClr val="000000"/>
                </a:solidFill>
                <a:latin typeface="Outfit Medium"/>
                <a:ea typeface="Outfit Medium"/>
                <a:cs typeface="Outfit Medium"/>
                <a:sym typeface="Outfit Medium"/>
              </a:rPr>
              <a:t>Members run the union.</a:t>
            </a:r>
          </a:p>
        </p:txBody>
      </p:sp>
      <p:sp>
        <p:nvSpPr>
          <p:cNvPr id="8" name="TextBox 8"/>
          <p:cNvSpPr txBox="1"/>
          <p:nvPr/>
        </p:nvSpPr>
        <p:spPr>
          <a:xfrm>
            <a:off x="8116578" y="3549191"/>
            <a:ext cx="9142722" cy="1818190"/>
          </a:xfrm>
          <a:prstGeom prst="rect">
            <a:avLst/>
          </a:prstGeom>
        </p:spPr>
        <p:txBody>
          <a:bodyPr lIns="0" tIns="0" rIns="0" bIns="0" rtlCol="0" anchor="t">
            <a:spAutoFit/>
          </a:bodyPr>
          <a:lstStyle/>
          <a:p>
            <a:pPr>
              <a:lnSpc>
                <a:spcPts val="4799"/>
              </a:lnSpc>
            </a:pPr>
            <a:r>
              <a:rPr lang="en-US" sz="3950" dirty="0">
                <a:solidFill>
                  <a:srgbClr val="000000"/>
                </a:solidFill>
                <a:latin typeface="Outfit Medium"/>
                <a:ea typeface="Outfit Medium"/>
                <a:cs typeface="Outfit Medium"/>
                <a:sym typeface="Outfit Medium"/>
              </a:rPr>
              <a:t>Members elect their health-care peers in to Executive positions to carry out directives.</a:t>
            </a:r>
          </a:p>
        </p:txBody>
      </p:sp>
      <p:sp>
        <p:nvSpPr>
          <p:cNvPr id="9" name="TextBox 9"/>
          <p:cNvSpPr txBox="1"/>
          <p:nvPr/>
        </p:nvSpPr>
        <p:spPr>
          <a:xfrm>
            <a:off x="8126103" y="6619230"/>
            <a:ext cx="9133197" cy="2433743"/>
          </a:xfrm>
          <a:prstGeom prst="rect">
            <a:avLst/>
          </a:prstGeom>
        </p:spPr>
        <p:txBody>
          <a:bodyPr lIns="0" tIns="0" rIns="0" bIns="0" rtlCol="0" anchor="t">
            <a:spAutoFit/>
          </a:bodyPr>
          <a:lstStyle/>
          <a:p>
            <a:pPr>
              <a:lnSpc>
                <a:spcPts val="4799"/>
              </a:lnSpc>
            </a:pPr>
            <a:r>
              <a:rPr lang="en-US" sz="3950">
                <a:solidFill>
                  <a:srgbClr val="000000"/>
                </a:solidFill>
                <a:latin typeface="Outfit Medium"/>
                <a:ea typeface="Outfit Medium"/>
                <a:cs typeface="Outfit Medium"/>
                <a:sym typeface="Outfit Medium"/>
              </a:rPr>
              <a:t>Members provide the directive for MAHCP's elected officials to guide the organization and abide by the Constitution.</a:t>
            </a:r>
          </a:p>
        </p:txBody>
      </p:sp>
      <p:grpSp>
        <p:nvGrpSpPr>
          <p:cNvPr id="10" name="Group 10"/>
          <p:cNvGrpSpPr/>
          <p:nvPr/>
        </p:nvGrpSpPr>
        <p:grpSpPr>
          <a:xfrm>
            <a:off x="15967128" y="-2320872"/>
            <a:ext cx="4641743" cy="464174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27B151"/>
              </a:solidFill>
              <a:prstDash val="sysDot"/>
              <a:miter/>
            </a:ln>
          </p:spPr>
          <p:txBody>
            <a:bodyPr/>
            <a:lstStyle/>
            <a:p>
              <a:endParaRPr lang="en-CA"/>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Freeform 2"/>
          <p:cNvSpPr/>
          <p:nvPr/>
        </p:nvSpPr>
        <p:spPr>
          <a:xfrm>
            <a:off x="1730742" y="-2269758"/>
            <a:ext cx="14826517" cy="14826517"/>
          </a:xfrm>
          <a:custGeom>
            <a:avLst/>
            <a:gdLst/>
            <a:ahLst/>
            <a:cxnLst/>
            <a:rect l="l" t="t" r="r" b="b"/>
            <a:pathLst>
              <a:path w="14826517" h="14826517">
                <a:moveTo>
                  <a:pt x="0" y="0"/>
                </a:moveTo>
                <a:lnTo>
                  <a:pt x="14826516" y="0"/>
                </a:lnTo>
                <a:lnTo>
                  <a:pt x="14826516" y="14826516"/>
                </a:lnTo>
                <a:lnTo>
                  <a:pt x="0" y="148265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2520514" y="3770001"/>
            <a:ext cx="13246972" cy="3013699"/>
          </a:xfrm>
          <a:prstGeom prst="rect">
            <a:avLst/>
          </a:prstGeom>
        </p:spPr>
        <p:txBody>
          <a:bodyPr lIns="0" tIns="0" rIns="0" bIns="0" rtlCol="0" anchor="t">
            <a:spAutoFit/>
          </a:bodyPr>
          <a:lstStyle/>
          <a:p>
            <a:pPr marL="0" lvl="0" indent="0" algn="ctr">
              <a:lnSpc>
                <a:spcPts val="11519"/>
              </a:lnSpc>
            </a:pPr>
            <a:r>
              <a:rPr lang="en-US" sz="11999" b="1">
                <a:solidFill>
                  <a:srgbClr val="FFFFFF"/>
                </a:solidFill>
                <a:latin typeface="Outfit Bold"/>
                <a:ea typeface="Outfit Bold"/>
                <a:cs typeface="Outfit Bold"/>
                <a:sym typeface="Outfit Bold"/>
              </a:rPr>
              <a:t>GOVERNANCE &amp; OPERATIONS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8197632"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16390180" cy="1543050"/>
          </a:xfrm>
          <a:prstGeom prst="rect">
            <a:avLst/>
          </a:prstGeom>
        </p:spPr>
        <p:txBody>
          <a:bodyPr lIns="0" tIns="0" rIns="0" bIns="0" rtlCol="0" anchor="t">
            <a:spAutoFit/>
          </a:bodyPr>
          <a:lstStyle/>
          <a:p>
            <a:pPr algn="l">
              <a:lnSpc>
                <a:spcPts val="12599"/>
              </a:lnSpc>
            </a:pPr>
            <a:r>
              <a:rPr lang="en-US" sz="9000" b="1">
                <a:solidFill>
                  <a:srgbClr val="27B151"/>
                </a:solidFill>
                <a:latin typeface="Outfit Bold"/>
                <a:ea typeface="Outfit Bold"/>
                <a:cs typeface="Outfit Bold"/>
                <a:sym typeface="Outfit Bold"/>
              </a:rPr>
              <a:t>GOVERNANCE</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6230600" cy="4797275"/>
          </a:xfrm>
          <a:prstGeom prst="rect">
            <a:avLst/>
          </a:prstGeom>
        </p:spPr>
        <p:txBody>
          <a:bodyPr lIns="0" tIns="0" rIns="0" bIns="0" rtlCol="0" anchor="t">
            <a:spAutoFit/>
          </a:bodyPr>
          <a:lstStyle/>
          <a:p>
            <a:pPr marL="835660" lvl="1" indent="-417830">
              <a:lnSpc>
                <a:spcPts val="5420"/>
              </a:lnSpc>
              <a:buFont typeface="Arial"/>
              <a:buChar char="•"/>
            </a:pPr>
            <a:r>
              <a:rPr lang="en-US" sz="3850">
                <a:solidFill>
                  <a:srgbClr val="000000"/>
                </a:solidFill>
                <a:latin typeface="Outfit"/>
                <a:ea typeface="Outfit"/>
                <a:cs typeface="Outfit"/>
                <a:sym typeface="Outfit"/>
              </a:rPr>
              <a:t>Determines organizational goals and initiatives</a:t>
            </a:r>
            <a:br>
              <a:rPr lang="en-US" sz="3850">
                <a:solidFill>
                  <a:srgbClr val="000000"/>
                </a:solidFill>
                <a:latin typeface="Outfit"/>
                <a:ea typeface="Outfit"/>
                <a:cs typeface="Outfit"/>
                <a:sym typeface="Outfit"/>
              </a:rPr>
            </a:br>
            <a:endParaRPr lang="en-US" sz="3850">
              <a:solidFill>
                <a:srgbClr val="000000"/>
              </a:solidFill>
              <a:latin typeface="Calibri"/>
              <a:ea typeface="Outfit"/>
              <a:cs typeface="Calibri"/>
              <a:sym typeface="Outfit"/>
            </a:endParaRPr>
          </a:p>
          <a:p>
            <a:pPr marL="835660" lvl="1" indent="-417830">
              <a:lnSpc>
                <a:spcPts val="5420"/>
              </a:lnSpc>
              <a:buFont typeface="Arial"/>
              <a:buChar char="•"/>
            </a:pPr>
            <a:r>
              <a:rPr lang="en-US" sz="3850">
                <a:solidFill>
                  <a:srgbClr val="000000"/>
                </a:solidFill>
                <a:latin typeface="Outfit"/>
                <a:ea typeface="Outfit"/>
                <a:cs typeface="Outfit"/>
                <a:sym typeface="Outfit"/>
              </a:rPr>
              <a:t>Establishes MAHCP Mission and Values</a:t>
            </a:r>
            <a:endParaRPr lang="en-US" sz="3850">
              <a:solidFill>
                <a:srgbClr val="000000"/>
              </a:solidFill>
              <a:latin typeface="Calibri"/>
              <a:ea typeface="Outfit"/>
              <a:cs typeface="Calibri"/>
            </a:endParaRPr>
          </a:p>
          <a:p>
            <a:pPr algn="l">
              <a:lnSpc>
                <a:spcPts val="5420"/>
              </a:lnSpc>
            </a:pPr>
            <a:endParaRPr lang="en-US" sz="3871">
              <a:solidFill>
                <a:srgbClr val="000000"/>
              </a:solidFill>
              <a:latin typeface="Outfit"/>
              <a:ea typeface="Outfit"/>
              <a:cs typeface="Outfit"/>
              <a:sym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Determines the public image and message of the Association</a:t>
            </a:r>
            <a:endParaRPr lang="en-US" sz="3850">
              <a:solidFill>
                <a:srgbClr val="000000"/>
              </a:solidFill>
              <a:latin typeface="Outfit"/>
              <a:ea typeface="Outfit"/>
              <a:cs typeface="Outfit"/>
            </a:endParaRPr>
          </a:p>
          <a:p>
            <a:pPr algn="l">
              <a:lnSpc>
                <a:spcPts val="5420"/>
              </a:lnSpc>
            </a:pPr>
            <a:endParaRPr lang="en-US" sz="3871">
              <a:solidFill>
                <a:srgbClr val="000000"/>
              </a:solidFill>
              <a:latin typeface="Outfit"/>
              <a:ea typeface="Outfit"/>
              <a:cs typeface="Outfit"/>
              <a:sym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Determines bargaining mandates</a:t>
            </a:r>
            <a:endParaRPr lang="en-US" sz="3850">
              <a:solidFill>
                <a:srgbClr val="000000"/>
              </a:solidFill>
              <a:latin typeface="Outfit"/>
              <a:ea typeface="Outfit"/>
              <a:cs typeface="Outfi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9368862"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grpSp>
        <p:nvGrpSpPr>
          <p:cNvPr id="9" name="Group 9"/>
          <p:cNvGrpSpPr/>
          <p:nvPr/>
        </p:nvGrpSpPr>
        <p:grpSpPr>
          <a:xfrm>
            <a:off x="1519787" y="2988184"/>
            <a:ext cx="5974129" cy="597412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02468F"/>
              </a:solidFill>
              <a:prstDash val="solid"/>
              <a:miter/>
            </a:ln>
          </p:spPr>
          <p:txBody>
            <a:bodyPr/>
            <a:lstStyle/>
            <a:p>
              <a:endParaRPr lang="en-CA"/>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2" name="TextBox 12"/>
          <p:cNvSpPr txBox="1"/>
          <p:nvPr/>
        </p:nvSpPr>
        <p:spPr>
          <a:xfrm>
            <a:off x="1048752" y="777822"/>
            <a:ext cx="13378386" cy="1497654"/>
          </a:xfrm>
          <a:prstGeom prst="rect">
            <a:avLst/>
          </a:prstGeom>
        </p:spPr>
        <p:txBody>
          <a:bodyPr wrap="square" lIns="0" tIns="0" rIns="0" bIns="0" rtlCol="0" anchor="t">
            <a:spAutoFit/>
          </a:bodyPr>
          <a:lstStyle/>
          <a:p>
            <a:pPr algn="l">
              <a:lnSpc>
                <a:spcPts val="12599"/>
              </a:lnSpc>
            </a:pPr>
            <a:r>
              <a:rPr lang="en-US" sz="9000" b="1">
                <a:solidFill>
                  <a:srgbClr val="27B151"/>
                </a:solidFill>
                <a:latin typeface="Outfit Bold"/>
                <a:ea typeface="Outfit Bold"/>
                <a:cs typeface="Outfit Bold"/>
                <a:sym typeface="Outfit Bold"/>
              </a:rPr>
              <a:t>GOVERNANCE IS:</a:t>
            </a:r>
          </a:p>
        </p:txBody>
      </p:sp>
      <p:sp>
        <p:nvSpPr>
          <p:cNvPr id="13" name="TextBox 13"/>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4" name="TextBox 14"/>
          <p:cNvSpPr txBox="1"/>
          <p:nvPr/>
        </p:nvSpPr>
        <p:spPr>
          <a:xfrm>
            <a:off x="2134135" y="4233721"/>
            <a:ext cx="4745434" cy="3406857"/>
          </a:xfrm>
          <a:prstGeom prst="rect">
            <a:avLst/>
          </a:prstGeom>
        </p:spPr>
        <p:txBody>
          <a:bodyPr lIns="0" tIns="0" rIns="0" bIns="0" rtlCol="0" anchor="t">
            <a:spAutoFit/>
          </a:bodyPr>
          <a:lstStyle/>
          <a:p>
            <a:pPr algn="ctr">
              <a:lnSpc>
                <a:spcPts val="5420"/>
              </a:lnSpc>
            </a:pPr>
            <a:r>
              <a:rPr lang="en-US" sz="3871" b="1" dirty="0">
                <a:solidFill>
                  <a:srgbClr val="02468F"/>
                </a:solidFill>
                <a:latin typeface="Outfit Bold"/>
                <a:ea typeface="Outfit Bold"/>
                <a:cs typeface="Outfit Bold"/>
                <a:sym typeface="Outfit Bold"/>
              </a:rPr>
              <a:t>About you as members setting goals and a </a:t>
            </a:r>
          </a:p>
          <a:p>
            <a:pPr algn="ctr">
              <a:lnSpc>
                <a:spcPts val="5420"/>
              </a:lnSpc>
            </a:pPr>
            <a:r>
              <a:rPr lang="en-US" sz="3871" b="1" dirty="0">
                <a:solidFill>
                  <a:srgbClr val="02468F"/>
                </a:solidFill>
                <a:latin typeface="Outfit Bold"/>
                <a:ea typeface="Outfit Bold"/>
                <a:cs typeface="Outfit Bold"/>
                <a:sym typeface="Outfit Bold"/>
              </a:rPr>
              <a:t>general plan to achieve them</a:t>
            </a:r>
          </a:p>
        </p:txBody>
      </p:sp>
      <p:grpSp>
        <p:nvGrpSpPr>
          <p:cNvPr id="15" name="Group 15"/>
          <p:cNvGrpSpPr/>
          <p:nvPr/>
        </p:nvGrpSpPr>
        <p:grpSpPr>
          <a:xfrm>
            <a:off x="9502119" y="2988185"/>
            <a:ext cx="5974129" cy="597412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02468F"/>
              </a:solidFill>
              <a:prstDash val="solid"/>
              <a:miter/>
            </a:ln>
          </p:spPr>
          <p:txBody>
            <a:bodyPr/>
            <a:lstStyle/>
            <a:p>
              <a:endParaRPr lang="en-CA"/>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8" name="TextBox 18"/>
          <p:cNvSpPr txBox="1"/>
          <p:nvPr/>
        </p:nvSpPr>
        <p:spPr>
          <a:xfrm>
            <a:off x="10416612" y="4919521"/>
            <a:ext cx="4145142" cy="2035257"/>
          </a:xfrm>
          <a:prstGeom prst="rect">
            <a:avLst/>
          </a:prstGeom>
        </p:spPr>
        <p:txBody>
          <a:bodyPr lIns="0" tIns="0" rIns="0" bIns="0" rtlCol="0" anchor="t">
            <a:spAutoFit/>
          </a:bodyPr>
          <a:lstStyle/>
          <a:p>
            <a:pPr algn="ctr">
              <a:lnSpc>
                <a:spcPts val="5420"/>
              </a:lnSpc>
            </a:pPr>
            <a:r>
              <a:rPr lang="en-US" sz="3871" b="1" dirty="0">
                <a:solidFill>
                  <a:srgbClr val="02468F"/>
                </a:solidFill>
                <a:latin typeface="Outfit Bold"/>
                <a:ea typeface="Outfit Bold"/>
                <a:cs typeface="Outfit Bold"/>
                <a:sym typeface="Outfit Bold"/>
              </a:rPr>
              <a:t>Ensuring oversight of the organization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Freeform 2"/>
          <p:cNvSpPr/>
          <p:nvPr/>
        </p:nvSpPr>
        <p:spPr>
          <a:xfrm>
            <a:off x="1730742" y="-2269758"/>
            <a:ext cx="14826517" cy="14826517"/>
          </a:xfrm>
          <a:custGeom>
            <a:avLst/>
            <a:gdLst/>
            <a:ahLst/>
            <a:cxnLst/>
            <a:rect l="l" t="t" r="r" b="b"/>
            <a:pathLst>
              <a:path w="14826517" h="14826517">
                <a:moveTo>
                  <a:pt x="0" y="0"/>
                </a:moveTo>
                <a:lnTo>
                  <a:pt x="14826516" y="0"/>
                </a:lnTo>
                <a:lnTo>
                  <a:pt x="14826516" y="14826516"/>
                </a:lnTo>
                <a:lnTo>
                  <a:pt x="0" y="148265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2520514" y="3041338"/>
            <a:ext cx="13246972" cy="4471024"/>
          </a:xfrm>
          <a:prstGeom prst="rect">
            <a:avLst/>
          </a:prstGeom>
        </p:spPr>
        <p:txBody>
          <a:bodyPr lIns="0" tIns="0" rIns="0" bIns="0" rtlCol="0" anchor="t">
            <a:spAutoFit/>
          </a:bodyPr>
          <a:lstStyle/>
          <a:p>
            <a:pPr marL="0" lvl="0" indent="0" algn="ctr">
              <a:lnSpc>
                <a:spcPts val="11519"/>
              </a:lnSpc>
            </a:pPr>
            <a:r>
              <a:rPr lang="en-US" sz="11999" b="1">
                <a:solidFill>
                  <a:srgbClr val="FFFFFF"/>
                </a:solidFill>
                <a:latin typeface="Outfit Bold"/>
                <a:ea typeface="Outfit Bold"/>
                <a:cs typeface="Outfit Bold"/>
                <a:sym typeface="Outfit Bold"/>
              </a:rPr>
              <a:t>MAHCP GOVERNANCE POSITIONS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flipV="1">
            <a:off x="1047750" y="2400300"/>
            <a:ext cx="11747441"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16390180" cy="1543050"/>
          </a:xfrm>
          <a:prstGeom prst="rect">
            <a:avLst/>
          </a:prstGeom>
        </p:spPr>
        <p:txBody>
          <a:bodyPr lIns="0" tIns="0" rIns="0" bIns="0" rtlCol="0" anchor="t">
            <a:spAutoFit/>
          </a:bodyPr>
          <a:lstStyle/>
          <a:p>
            <a:pPr algn="l">
              <a:lnSpc>
                <a:spcPts val="12599"/>
              </a:lnSpc>
            </a:pPr>
            <a:r>
              <a:rPr lang="en-US" sz="9000" b="1">
                <a:solidFill>
                  <a:srgbClr val="27B151"/>
                </a:solidFill>
                <a:latin typeface="Outfit Bold"/>
                <a:ea typeface="Outfit Bold"/>
                <a:cs typeface="Outfit Bold"/>
                <a:sym typeface="Outfit Bold"/>
              </a:rPr>
              <a:t>EXECUTIVE COUNCIL</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6230600" cy="6150057"/>
          </a:xfrm>
          <a:prstGeom prst="rect">
            <a:avLst/>
          </a:prstGeom>
        </p:spPr>
        <p:txBody>
          <a:bodyPr lIns="0" tIns="0" rIns="0" bIns="0" rtlCol="0" anchor="t">
            <a:spAutoFit/>
          </a:bodyPr>
          <a:lstStyle/>
          <a:p>
            <a:pPr algn="l">
              <a:lnSpc>
                <a:spcPts val="5420"/>
              </a:lnSpc>
            </a:pPr>
            <a:r>
              <a:rPr lang="en-US" sz="3850" b="1">
                <a:solidFill>
                  <a:srgbClr val="000000"/>
                </a:solidFill>
                <a:latin typeface="Outfit Bold"/>
                <a:ea typeface="Outfit Bold"/>
                <a:cs typeface="Outfit Bold"/>
                <a:sym typeface="Outfit Bold"/>
              </a:rPr>
              <a:t>Constitution Article 609</a:t>
            </a:r>
          </a:p>
          <a:p>
            <a:pPr marL="835660" lvl="1" indent="-417830" algn="l">
              <a:lnSpc>
                <a:spcPts val="5420"/>
              </a:lnSpc>
              <a:buFont typeface="Arial"/>
              <a:buChar char="•"/>
            </a:pPr>
            <a:r>
              <a:rPr lang="en-US" sz="3850">
                <a:solidFill>
                  <a:srgbClr val="000000"/>
                </a:solidFill>
                <a:latin typeface="Outfit"/>
                <a:ea typeface="Outfit"/>
                <a:cs typeface="Outfit"/>
                <a:sym typeface="Outfit"/>
              </a:rPr>
              <a:t>Represent the interests of the Association as a whole</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Recommend and vote on matters of Association Policy</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Adhere to the Code of Conduct and execute responsibilities as stipulated in the Executive Council Position Description.</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Attend all meetings of the Executive Council and ensure adequate communication between the Association and its membership. </a:t>
            </a:r>
            <a:endParaRPr lang="en-US" sz="3850">
              <a:solidFill>
                <a:srgbClr val="000000"/>
              </a:solidFill>
              <a:latin typeface="Outfit"/>
              <a:ea typeface="Outfit"/>
              <a:cs typeface="Outfit"/>
            </a:endParaRPr>
          </a:p>
          <a:p>
            <a:pPr marL="835660" lvl="1" indent="-417830">
              <a:lnSpc>
                <a:spcPts val="5420"/>
              </a:lnSpc>
              <a:buFont typeface="Arial"/>
              <a:buChar char="•"/>
            </a:pPr>
            <a:r>
              <a:rPr lang="en-US" sz="3850">
                <a:solidFill>
                  <a:srgbClr val="000000"/>
                </a:solidFill>
                <a:latin typeface="Outfit"/>
                <a:ea typeface="Outfit"/>
                <a:cs typeface="Outfit"/>
                <a:sym typeface="Outfit"/>
              </a:rPr>
              <a:t>Comply with the Constitution, by-laws, Code of Conduct, and Executive Council decisions </a:t>
            </a:r>
            <a:endParaRPr lang="en-US" sz="3850">
              <a:solidFill>
                <a:srgbClr val="000000"/>
              </a:solidFill>
              <a:latin typeface="Outfit"/>
              <a:ea typeface="Outfit"/>
              <a:cs typeface="Outfi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6423071"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6442121" cy="1543050"/>
          </a:xfrm>
          <a:prstGeom prst="rect">
            <a:avLst/>
          </a:prstGeom>
        </p:spPr>
        <p:txBody>
          <a:bodyPr lIns="0" tIns="0" rIns="0" bIns="0" rtlCol="0" anchor="t">
            <a:spAutoFit/>
          </a:bodyPr>
          <a:lstStyle/>
          <a:p>
            <a:pPr algn="l">
              <a:lnSpc>
                <a:spcPts val="12599"/>
              </a:lnSpc>
            </a:pPr>
            <a:r>
              <a:rPr lang="en-US" sz="9000" b="1">
                <a:solidFill>
                  <a:srgbClr val="27B151"/>
                </a:solidFill>
                <a:latin typeface="Outfit Bold"/>
                <a:ea typeface="Outfit Bold"/>
                <a:cs typeface="Outfit Bold"/>
                <a:sym typeface="Outfit Bold"/>
              </a:rPr>
              <a:t>PRESIDENT</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6883090" cy="6835857"/>
          </a:xfrm>
          <a:prstGeom prst="rect">
            <a:avLst/>
          </a:prstGeom>
        </p:spPr>
        <p:txBody>
          <a:bodyPr lIns="0" tIns="0" rIns="0" bIns="0" rtlCol="0" anchor="t">
            <a:spAutoFit/>
          </a:bodyPr>
          <a:lstStyle/>
          <a:p>
            <a:pPr algn="l">
              <a:lnSpc>
                <a:spcPts val="5420"/>
              </a:lnSpc>
            </a:pPr>
            <a:r>
              <a:rPr lang="en-US" sz="3850" b="1">
                <a:solidFill>
                  <a:srgbClr val="000000"/>
                </a:solidFill>
                <a:latin typeface="Outfit Bold"/>
                <a:ea typeface="Outfit Bold"/>
                <a:cs typeface="Outfit Bold"/>
                <a:sym typeface="Outfit Bold"/>
              </a:rPr>
              <a:t>Constitution Article 605</a:t>
            </a:r>
          </a:p>
          <a:p>
            <a:pPr marL="835660" lvl="1" indent="-417830" algn="l">
              <a:lnSpc>
                <a:spcPts val="5420"/>
              </a:lnSpc>
              <a:buFont typeface="Arial"/>
              <a:buChar char="•"/>
            </a:pPr>
            <a:r>
              <a:rPr lang="en-US" sz="3850">
                <a:solidFill>
                  <a:srgbClr val="000000"/>
                </a:solidFill>
                <a:latin typeface="Outfit"/>
                <a:ea typeface="Outfit"/>
                <a:cs typeface="Outfit"/>
                <a:sym typeface="Outfit"/>
              </a:rPr>
              <a:t>Public spokesperson for MAHCP.</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Serve as an ex-officio member on standing and ad-hoc committees.</a:t>
            </a:r>
            <a:endParaRPr lang="en-US" sz="3850">
              <a:solidFill>
                <a:srgbClr val="000000"/>
              </a:solidFill>
              <a:latin typeface="Outfit"/>
              <a:ea typeface="Outfit"/>
              <a:cs typeface="Outfit"/>
            </a:endParaRPr>
          </a:p>
          <a:p>
            <a:pPr marL="835660" lvl="1" indent="-417830">
              <a:lnSpc>
                <a:spcPts val="5420"/>
              </a:lnSpc>
              <a:buFont typeface="Arial"/>
              <a:buChar char="•"/>
            </a:pPr>
            <a:r>
              <a:rPr lang="en-US" sz="3850">
                <a:solidFill>
                  <a:srgbClr val="000000"/>
                </a:solidFill>
                <a:latin typeface="Outfit"/>
                <a:ea typeface="Outfit"/>
                <a:cs typeface="Outfit"/>
                <a:sym typeface="Outfit"/>
              </a:rPr>
              <a:t>Liaise and advocate for membership with government, community agencies, employers, professional organizations, media and other unions.</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Monitor the effectiveness of the Association in establishing and accomplishing its goals.</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Attend national conferences and AGM’s as MAHCP delegate.</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Is a full-time paid position.</a:t>
            </a:r>
            <a:endParaRPr lang="en-US" sz="3850">
              <a:solidFill>
                <a:srgbClr val="000000"/>
              </a:solidFill>
              <a:latin typeface="Outfit"/>
              <a:ea typeface="Outfit"/>
              <a:cs typeface="Outfit"/>
            </a:endParaRPr>
          </a:p>
          <a:p>
            <a:pPr algn="l">
              <a:lnSpc>
                <a:spcPts val="5420"/>
              </a:lnSpc>
            </a:pPr>
            <a:endParaRPr lang="en-US" sz="3871">
              <a:solidFill>
                <a:srgbClr val="000000"/>
              </a:solidFill>
              <a:latin typeface="Outfit"/>
              <a:ea typeface="Outfit"/>
              <a:cs typeface="Outfit"/>
              <a:sym typeface="Outfi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9424526"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9756772" cy="1543050"/>
          </a:xfrm>
          <a:prstGeom prst="rect">
            <a:avLst/>
          </a:prstGeom>
        </p:spPr>
        <p:txBody>
          <a:bodyPr lIns="0" tIns="0" rIns="0" bIns="0" rtlCol="0" anchor="t">
            <a:spAutoFit/>
          </a:bodyPr>
          <a:lstStyle/>
          <a:p>
            <a:pPr algn="l">
              <a:lnSpc>
                <a:spcPts val="12599"/>
              </a:lnSpc>
            </a:pPr>
            <a:r>
              <a:rPr lang="en-US" sz="9000" b="1">
                <a:solidFill>
                  <a:srgbClr val="27B151"/>
                </a:solidFill>
                <a:latin typeface="Outfit Bold"/>
                <a:ea typeface="Outfit Bold"/>
                <a:cs typeface="Outfit Bold"/>
                <a:sym typeface="Outfit Bold"/>
              </a:rPr>
              <a:t>VICE-PRESIDENT</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5421512" cy="4778457"/>
          </a:xfrm>
          <a:prstGeom prst="rect">
            <a:avLst/>
          </a:prstGeom>
        </p:spPr>
        <p:txBody>
          <a:bodyPr lIns="0" tIns="0" rIns="0" bIns="0" rtlCol="0" anchor="t">
            <a:spAutoFit/>
          </a:bodyPr>
          <a:lstStyle/>
          <a:p>
            <a:pPr algn="l">
              <a:lnSpc>
                <a:spcPts val="5420"/>
              </a:lnSpc>
            </a:pPr>
            <a:r>
              <a:rPr lang="en-US" sz="3850" b="1">
                <a:solidFill>
                  <a:srgbClr val="000000"/>
                </a:solidFill>
                <a:latin typeface="Outfit Bold"/>
                <a:ea typeface="Outfit Bold"/>
                <a:cs typeface="Outfit Bold"/>
                <a:sym typeface="Outfit Bold"/>
              </a:rPr>
              <a:t>Constitution Article 606</a:t>
            </a:r>
          </a:p>
          <a:p>
            <a:pPr marL="835660" lvl="1" indent="-417830" algn="l">
              <a:lnSpc>
                <a:spcPts val="5420"/>
              </a:lnSpc>
              <a:buFont typeface="Arial"/>
              <a:buChar char="•"/>
            </a:pPr>
            <a:r>
              <a:rPr lang="en-US" sz="3850">
                <a:solidFill>
                  <a:srgbClr val="000000"/>
                </a:solidFill>
                <a:latin typeface="Outfit"/>
                <a:ea typeface="Outfit"/>
                <a:cs typeface="Outfit"/>
                <a:sym typeface="Outfit"/>
              </a:rPr>
              <a:t>In the absence of the President, act in their capacity with all authority and responsibilities of that office. </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Adhere to the position description within the Constitution as directed by Executive Council Members.</a:t>
            </a:r>
            <a:endParaRPr lang="en-US" sz="3850">
              <a:solidFill>
                <a:srgbClr val="000000"/>
              </a:solidFill>
              <a:latin typeface="Outfit"/>
              <a:ea typeface="Outfit"/>
              <a:cs typeface="Outfit"/>
            </a:endParaRPr>
          </a:p>
          <a:p>
            <a:pPr marL="835660" lvl="1" indent="-417830">
              <a:lnSpc>
                <a:spcPts val="5420"/>
              </a:lnSpc>
              <a:buFont typeface="Arial"/>
              <a:buChar char="•"/>
            </a:pPr>
            <a:r>
              <a:rPr lang="en-US" sz="3850">
                <a:solidFill>
                  <a:srgbClr val="000000"/>
                </a:solidFill>
                <a:latin typeface="Outfit"/>
                <a:ea typeface="Outfit"/>
                <a:cs typeface="Outfit"/>
                <a:sym typeface="Outfit"/>
              </a:rPr>
              <a:t>Chair of the Governance Committee – Appoints a chair for the Nominating Committee.</a:t>
            </a:r>
            <a:endParaRPr lang="en-US" sz="3850">
              <a:solidFill>
                <a:srgbClr val="000000"/>
              </a:solidFill>
              <a:latin typeface="Outfit"/>
              <a:ea typeface="Outfit"/>
              <a:cs typeface="Outfi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9167636"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9186686" cy="1543050"/>
          </a:xfrm>
          <a:prstGeom prst="rect">
            <a:avLst/>
          </a:prstGeom>
        </p:spPr>
        <p:txBody>
          <a:bodyPr lIns="0" tIns="0" rIns="0" bIns="0" rtlCol="0" anchor="t">
            <a:spAutoFit/>
          </a:bodyPr>
          <a:lstStyle/>
          <a:p>
            <a:pPr algn="l">
              <a:lnSpc>
                <a:spcPts val="12599"/>
              </a:lnSpc>
            </a:pPr>
            <a:r>
              <a:rPr lang="en-US" sz="9000" b="1">
                <a:solidFill>
                  <a:srgbClr val="02468F"/>
                </a:solidFill>
                <a:latin typeface="Outfit Bold"/>
                <a:ea typeface="Outfit Bold"/>
                <a:cs typeface="Outfit Bold"/>
                <a:sym typeface="Outfit Bold"/>
              </a:rPr>
              <a:t>AGENDA - DAY 1</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9752811" y="3606916"/>
            <a:ext cx="3482509" cy="595629"/>
          </a:xfrm>
          <a:prstGeom prst="rect">
            <a:avLst/>
          </a:prstGeom>
        </p:spPr>
        <p:txBody>
          <a:bodyPr lIns="0" tIns="0" rIns="0" bIns="0" rtlCol="0" anchor="t">
            <a:spAutoFit/>
          </a:bodyPr>
          <a:lstStyle/>
          <a:p>
            <a:pPr algn="l">
              <a:lnSpc>
                <a:spcPts val="4929"/>
              </a:lnSpc>
            </a:pPr>
            <a:r>
              <a:rPr lang="en-US" sz="3521">
                <a:solidFill>
                  <a:srgbClr val="FFFFFF"/>
                </a:solidFill>
                <a:latin typeface="Outfit"/>
                <a:ea typeface="Outfit"/>
                <a:cs typeface="Outfit"/>
                <a:sym typeface="Outfit"/>
              </a:rPr>
              <a:t>AFTERNOON</a:t>
            </a:r>
          </a:p>
        </p:txBody>
      </p:sp>
      <p:sp>
        <p:nvSpPr>
          <p:cNvPr id="12" name="TextBox 12"/>
          <p:cNvSpPr txBox="1"/>
          <p:nvPr/>
        </p:nvSpPr>
        <p:spPr>
          <a:xfrm>
            <a:off x="1238325" y="3606916"/>
            <a:ext cx="3482509" cy="595629"/>
          </a:xfrm>
          <a:prstGeom prst="rect">
            <a:avLst/>
          </a:prstGeom>
        </p:spPr>
        <p:txBody>
          <a:bodyPr lIns="0" tIns="0" rIns="0" bIns="0" rtlCol="0" anchor="t">
            <a:spAutoFit/>
          </a:bodyPr>
          <a:lstStyle/>
          <a:p>
            <a:pPr algn="l">
              <a:lnSpc>
                <a:spcPts val="4929"/>
              </a:lnSpc>
            </a:pPr>
            <a:r>
              <a:rPr lang="en-US" sz="3521">
                <a:solidFill>
                  <a:srgbClr val="FFFFFF"/>
                </a:solidFill>
                <a:latin typeface="Outfit"/>
                <a:ea typeface="Outfit"/>
                <a:cs typeface="Outfit"/>
                <a:sym typeface="Outfit"/>
              </a:rPr>
              <a:t>MORNING</a:t>
            </a:r>
          </a:p>
        </p:txBody>
      </p:sp>
      <p:sp>
        <p:nvSpPr>
          <p:cNvPr id="13" name="TextBox 13"/>
          <p:cNvSpPr txBox="1"/>
          <p:nvPr/>
        </p:nvSpPr>
        <p:spPr>
          <a:xfrm>
            <a:off x="1028700" y="4304060"/>
            <a:ext cx="7902712" cy="4796634"/>
          </a:xfrm>
          <a:prstGeom prst="rect">
            <a:avLst/>
          </a:prstGeom>
        </p:spPr>
        <p:txBody>
          <a:bodyPr lIns="0" tIns="0" rIns="0" bIns="0" rtlCol="0" anchor="t">
            <a:spAutoFit/>
          </a:bodyPr>
          <a:lstStyle/>
          <a:p>
            <a:pPr marL="835660" lvl="1" indent="-417830">
              <a:lnSpc>
                <a:spcPts val="5420"/>
              </a:lnSpc>
              <a:buFont typeface="Arial"/>
              <a:buChar char="•"/>
            </a:pPr>
            <a:r>
              <a:rPr lang="en-US" sz="3850">
                <a:solidFill>
                  <a:srgbClr val="000000"/>
                </a:solidFill>
                <a:latin typeface="Outfit"/>
                <a:sym typeface="Outfit"/>
              </a:rPr>
              <a:t>Labour movement - Overview</a:t>
            </a:r>
            <a:endParaRPr lang="en-US" sz="3850">
              <a:latin typeface="Outfit"/>
            </a:endParaRPr>
          </a:p>
          <a:p>
            <a:pPr marL="835660" lvl="1" indent="-417830">
              <a:lnSpc>
                <a:spcPts val="5420"/>
              </a:lnSpc>
              <a:buFont typeface="Arial"/>
              <a:buChar char="•"/>
            </a:pPr>
            <a:r>
              <a:rPr lang="en-US" sz="3850">
                <a:solidFill>
                  <a:srgbClr val="000000"/>
                </a:solidFill>
                <a:ea typeface="+mn-lt"/>
                <a:cs typeface="+mn-lt"/>
                <a:sym typeface="Outfit"/>
              </a:rPr>
              <a:t>Union activism</a:t>
            </a:r>
            <a:endParaRPr lang="en-US" sz="3850">
              <a:solidFill>
                <a:srgbClr val="000000"/>
              </a:solidFill>
              <a:latin typeface="Outfit"/>
              <a:ea typeface="+mn-lt"/>
              <a:cs typeface="+mn-lt"/>
              <a:sym typeface="Outfit"/>
            </a:endParaRPr>
          </a:p>
          <a:p>
            <a:pPr marL="835660" lvl="1" indent="-417830">
              <a:lnSpc>
                <a:spcPts val="5420"/>
              </a:lnSpc>
              <a:buFont typeface="Arial"/>
              <a:buChar char="•"/>
            </a:pPr>
            <a:r>
              <a:rPr lang="en-US" sz="3850">
                <a:solidFill>
                  <a:srgbClr val="000000"/>
                </a:solidFill>
                <a:latin typeface="Outfit"/>
                <a:ea typeface="+mn-lt"/>
                <a:cs typeface="+mn-lt"/>
                <a:sym typeface="Outfit"/>
              </a:rPr>
              <a:t>MAHCP</a:t>
            </a:r>
            <a:r>
              <a:rPr lang="en-US" sz="3850">
                <a:solidFill>
                  <a:srgbClr val="000000"/>
                </a:solidFill>
                <a:latin typeface="Outfit"/>
                <a:ea typeface="Outfit"/>
                <a:cs typeface="Outfit"/>
                <a:sym typeface="Outfit"/>
              </a:rPr>
              <a:t> </a:t>
            </a:r>
            <a:endParaRPr lang="en-US" sz="3850">
              <a:solidFill>
                <a:srgbClr val="000000"/>
              </a:solidFill>
              <a:latin typeface="Outfit"/>
              <a:ea typeface="Outfit"/>
              <a:cs typeface="Outfit"/>
            </a:endParaRPr>
          </a:p>
          <a:p>
            <a:pPr marL="1292860" lvl="2" indent="-417830" algn="l">
              <a:lnSpc>
                <a:spcPts val="5420"/>
              </a:lnSpc>
              <a:buFont typeface="Wingdings"/>
              <a:buChar char="§"/>
            </a:pPr>
            <a:r>
              <a:rPr lang="en-US" sz="3850">
                <a:solidFill>
                  <a:srgbClr val="000000"/>
                </a:solidFill>
                <a:latin typeface="Outfit"/>
                <a:ea typeface="Outfit"/>
                <a:cs typeface="Outfit"/>
                <a:sym typeface="Outfit"/>
              </a:rPr>
              <a:t>Structure</a:t>
            </a:r>
            <a:endParaRPr lang="en-US"/>
          </a:p>
          <a:p>
            <a:pPr marL="1292860" lvl="2" indent="-417830" algn="l">
              <a:lnSpc>
                <a:spcPts val="5420"/>
              </a:lnSpc>
              <a:buFont typeface="Wingdings"/>
              <a:buChar char="§"/>
            </a:pPr>
            <a:r>
              <a:rPr lang="en-US" sz="3850">
                <a:solidFill>
                  <a:srgbClr val="000000"/>
                </a:solidFill>
                <a:latin typeface="Outfit"/>
                <a:ea typeface="Outfit"/>
                <a:cs typeface="Outfit"/>
                <a:sym typeface="Outfit"/>
              </a:rPr>
              <a:t>History and Evolution</a:t>
            </a:r>
            <a:endParaRPr lang="en-US" sz="3850">
              <a:solidFill>
                <a:srgbClr val="000000"/>
              </a:solidFill>
              <a:latin typeface="Outfit"/>
              <a:ea typeface="Outfit"/>
              <a:cs typeface="Outfit"/>
            </a:endParaRPr>
          </a:p>
          <a:p>
            <a:pPr marL="1292860" lvl="2" indent="-417830" algn="l">
              <a:lnSpc>
                <a:spcPts val="5420"/>
              </a:lnSpc>
              <a:buFont typeface="Wingdings"/>
              <a:buChar char="§"/>
            </a:pPr>
            <a:r>
              <a:rPr lang="en-US" sz="3850">
                <a:solidFill>
                  <a:srgbClr val="000000"/>
                </a:solidFill>
                <a:latin typeface="Outfit"/>
                <a:ea typeface="Outfit"/>
                <a:cs typeface="Outfit"/>
                <a:sym typeface="Outfit"/>
              </a:rPr>
              <a:t>Governance and Operations</a:t>
            </a:r>
            <a:endParaRPr lang="en-US" sz="3850">
              <a:solidFill>
                <a:srgbClr val="000000"/>
              </a:solidFill>
              <a:latin typeface="Outfit"/>
              <a:ea typeface="Outfit"/>
              <a:cs typeface="Outfit"/>
            </a:endParaRPr>
          </a:p>
          <a:p>
            <a:pPr marL="835660" lvl="1" indent="-417830" algn="l">
              <a:lnSpc>
                <a:spcPts val="5420"/>
              </a:lnSpc>
              <a:buFont typeface="Arial"/>
              <a:buChar char="•"/>
            </a:pPr>
            <a:endParaRPr lang="en-US" sz="3850">
              <a:solidFill>
                <a:srgbClr val="000000"/>
              </a:solidFill>
              <a:latin typeface="Outfit"/>
              <a:ea typeface="Outfit"/>
              <a:cs typeface="Outfit"/>
            </a:endParaRPr>
          </a:p>
        </p:txBody>
      </p:sp>
      <p:sp>
        <p:nvSpPr>
          <p:cNvPr id="14" name="TextBox 14"/>
          <p:cNvSpPr txBox="1"/>
          <p:nvPr/>
        </p:nvSpPr>
        <p:spPr>
          <a:xfrm>
            <a:off x="9543186" y="4304060"/>
            <a:ext cx="7902712" cy="3419863"/>
          </a:xfrm>
          <a:prstGeom prst="rect">
            <a:avLst/>
          </a:prstGeom>
        </p:spPr>
        <p:txBody>
          <a:bodyPr lIns="0" tIns="0" rIns="0" bIns="0" rtlCol="0" anchor="t">
            <a:spAutoFit/>
          </a:bodyPr>
          <a:lstStyle/>
          <a:p>
            <a:pPr marL="835660" lvl="1" indent="-417830" algn="l">
              <a:lnSpc>
                <a:spcPts val="5420"/>
              </a:lnSpc>
              <a:buFont typeface="Arial"/>
              <a:buChar char="•"/>
            </a:pPr>
            <a:r>
              <a:rPr lang="en-US" sz="3850">
                <a:solidFill>
                  <a:srgbClr val="000000"/>
                </a:solidFill>
                <a:latin typeface="Outfit"/>
                <a:ea typeface="Outfit"/>
                <a:cs typeface="Outfit"/>
                <a:sym typeface="Outfit"/>
              </a:rPr>
              <a:t>Constitution </a:t>
            </a:r>
            <a:endParaRPr lang="en-US" sz="3850"/>
          </a:p>
          <a:p>
            <a:pPr marL="835660" lvl="1" indent="-417830">
              <a:lnSpc>
                <a:spcPts val="5420"/>
              </a:lnSpc>
              <a:buFont typeface="Arial"/>
              <a:buChar char="•"/>
            </a:pPr>
            <a:r>
              <a:rPr lang="en-US" sz="3850">
                <a:solidFill>
                  <a:srgbClr val="000000"/>
                </a:solidFill>
                <a:latin typeface="Outfit"/>
                <a:ea typeface="Outfit"/>
                <a:cs typeface="Outfit"/>
                <a:sym typeface="Outfit"/>
              </a:rPr>
              <a:t>Collective Agreement/ Interpretations</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Grievance Process</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Bargaining </a:t>
            </a:r>
            <a:endParaRPr lang="en-US" sz="3850">
              <a:solidFill>
                <a:srgbClr val="000000"/>
              </a:solidFill>
              <a:latin typeface="Outfit"/>
              <a:ea typeface="Outfit"/>
              <a:cs typeface="Outfi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6791676"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9756772" cy="1543050"/>
          </a:xfrm>
          <a:prstGeom prst="rect">
            <a:avLst/>
          </a:prstGeom>
        </p:spPr>
        <p:txBody>
          <a:bodyPr lIns="0" tIns="0" rIns="0" bIns="0" rtlCol="0" anchor="t">
            <a:spAutoFit/>
          </a:bodyPr>
          <a:lstStyle/>
          <a:p>
            <a:pPr algn="l">
              <a:lnSpc>
                <a:spcPts val="12599"/>
              </a:lnSpc>
            </a:pPr>
            <a:r>
              <a:rPr lang="en-US" sz="9000" b="1">
                <a:solidFill>
                  <a:srgbClr val="27B151"/>
                </a:solidFill>
                <a:latin typeface="Outfit Bold"/>
                <a:ea typeface="Outfit Bold"/>
                <a:cs typeface="Outfit Bold"/>
                <a:sym typeface="Outfit Bold"/>
              </a:rPr>
              <a:t>SECRETARY</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6074002" cy="4092657"/>
          </a:xfrm>
          <a:prstGeom prst="rect">
            <a:avLst/>
          </a:prstGeom>
        </p:spPr>
        <p:txBody>
          <a:bodyPr lIns="0" tIns="0" rIns="0" bIns="0" rtlCol="0" anchor="t">
            <a:spAutoFit/>
          </a:bodyPr>
          <a:lstStyle/>
          <a:p>
            <a:pPr algn="l">
              <a:lnSpc>
                <a:spcPts val="5420"/>
              </a:lnSpc>
            </a:pPr>
            <a:r>
              <a:rPr lang="en-US" sz="3850" b="1">
                <a:solidFill>
                  <a:srgbClr val="000000"/>
                </a:solidFill>
                <a:latin typeface="Outfit Bold"/>
                <a:ea typeface="Outfit Bold"/>
                <a:cs typeface="Outfit Bold"/>
                <a:sym typeface="Outfit Bold"/>
              </a:rPr>
              <a:t>Constitution Article 607</a:t>
            </a:r>
          </a:p>
          <a:p>
            <a:pPr marL="835660" lvl="1" indent="-417830" algn="l">
              <a:lnSpc>
                <a:spcPts val="5420"/>
              </a:lnSpc>
              <a:buFont typeface="Arial"/>
              <a:buChar char="•"/>
            </a:pPr>
            <a:r>
              <a:rPr lang="en-US" sz="3850">
                <a:solidFill>
                  <a:srgbClr val="000000"/>
                </a:solidFill>
                <a:latin typeface="Outfit"/>
                <a:ea typeface="Outfit"/>
                <a:cs typeface="Outfit"/>
                <a:sym typeface="Outfit"/>
              </a:rPr>
              <a:t>Responsible for recording, producing and distributing minutes of all general and Executive meetings.</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Chair the Member Engagement Committee.</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Present Membership Report at the Annual General Meeting (AGM). </a:t>
            </a:r>
            <a:endParaRPr lang="en-US" sz="3850">
              <a:solidFill>
                <a:srgbClr val="000000"/>
              </a:solidFill>
              <a:latin typeface="Outfit"/>
              <a:ea typeface="Outfit"/>
              <a:cs typeface="Outfit"/>
            </a:endParaRPr>
          </a:p>
          <a:p>
            <a:pPr marL="835660" lvl="1" indent="-417830">
              <a:lnSpc>
                <a:spcPts val="5420"/>
              </a:lnSpc>
              <a:buFont typeface="Arial"/>
              <a:buChar char="•"/>
            </a:pPr>
            <a:r>
              <a:rPr lang="en-US" sz="3850">
                <a:solidFill>
                  <a:srgbClr val="000000"/>
                </a:solidFill>
                <a:latin typeface="Outfit"/>
                <a:ea typeface="Outfit"/>
                <a:cs typeface="Outfit"/>
                <a:sym typeface="Outfit"/>
              </a:rPr>
              <a:t>Adhere to the position description of Executive Council members.</a:t>
            </a:r>
            <a:endParaRPr lang="en-US" sz="3850">
              <a:solidFill>
                <a:srgbClr val="000000"/>
              </a:solidFill>
              <a:latin typeface="Outfit"/>
              <a:ea typeface="Outfit"/>
              <a:cs typeface="Outfi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6791676"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9756772" cy="1543050"/>
          </a:xfrm>
          <a:prstGeom prst="rect">
            <a:avLst/>
          </a:prstGeom>
        </p:spPr>
        <p:txBody>
          <a:bodyPr lIns="0" tIns="0" rIns="0" bIns="0" rtlCol="0" anchor="t">
            <a:spAutoFit/>
          </a:bodyPr>
          <a:lstStyle/>
          <a:p>
            <a:pPr algn="l">
              <a:lnSpc>
                <a:spcPts val="12599"/>
              </a:lnSpc>
            </a:pPr>
            <a:r>
              <a:rPr lang="en-US" sz="9000" b="1">
                <a:solidFill>
                  <a:srgbClr val="27B151"/>
                </a:solidFill>
                <a:latin typeface="Outfit Bold"/>
                <a:ea typeface="Outfit Bold"/>
                <a:cs typeface="Outfit Bold"/>
                <a:sym typeface="Outfit Bold"/>
              </a:rPr>
              <a:t>TREASURER</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6074002" cy="4796634"/>
          </a:xfrm>
          <a:prstGeom prst="rect">
            <a:avLst/>
          </a:prstGeom>
        </p:spPr>
        <p:txBody>
          <a:bodyPr lIns="0" tIns="0" rIns="0" bIns="0" rtlCol="0" anchor="t">
            <a:spAutoFit/>
          </a:bodyPr>
          <a:lstStyle/>
          <a:p>
            <a:pPr algn="l">
              <a:lnSpc>
                <a:spcPts val="5420"/>
              </a:lnSpc>
            </a:pPr>
            <a:r>
              <a:rPr lang="en-US" sz="3850" b="1">
                <a:solidFill>
                  <a:srgbClr val="000000"/>
                </a:solidFill>
                <a:latin typeface="Outfit Bold"/>
                <a:ea typeface="Outfit Bold"/>
                <a:cs typeface="Outfit Bold"/>
                <a:sym typeface="Outfit Bold"/>
              </a:rPr>
              <a:t>Constitution Article 608</a:t>
            </a:r>
          </a:p>
          <a:p>
            <a:pPr marL="835660" lvl="1" indent="-417830">
              <a:lnSpc>
                <a:spcPts val="5420"/>
              </a:lnSpc>
              <a:buFont typeface="Arial"/>
              <a:buChar char="•"/>
            </a:pPr>
            <a:r>
              <a:rPr lang="en-US" sz="3850">
                <a:solidFill>
                  <a:srgbClr val="000000"/>
                </a:solidFill>
                <a:latin typeface="Outfit"/>
                <a:ea typeface="Outfit"/>
                <a:cs typeface="Outfit"/>
                <a:sym typeface="Outfit"/>
              </a:rPr>
              <a:t>Ensure that proper financial controls and practices are followed in all the Association's business transactions.</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Ensure that accurate records of all financial transactions are kept.</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Obtain and attest to an audited financial statement for each completed fiscal year for presentation at the Annual General Meeting. </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Chair the Finance Committee.</a:t>
            </a:r>
            <a:endParaRPr lang="en-US" sz="3850">
              <a:solidFill>
                <a:srgbClr val="000000"/>
              </a:solidFill>
              <a:latin typeface="Outfit"/>
              <a:ea typeface="Outfit"/>
              <a:cs typeface="Outfi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11202510"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11766442" cy="1543050"/>
          </a:xfrm>
          <a:prstGeom prst="rect">
            <a:avLst/>
          </a:prstGeom>
        </p:spPr>
        <p:txBody>
          <a:bodyPr lIns="0" tIns="0" rIns="0" bIns="0" rtlCol="0" anchor="t">
            <a:spAutoFit/>
          </a:bodyPr>
          <a:lstStyle/>
          <a:p>
            <a:pPr algn="l">
              <a:lnSpc>
                <a:spcPts val="12599"/>
              </a:lnSpc>
            </a:pPr>
            <a:r>
              <a:rPr lang="en-US" sz="9000" b="1">
                <a:solidFill>
                  <a:srgbClr val="27B151"/>
                </a:solidFill>
                <a:latin typeface="Outfit Bold"/>
                <a:ea typeface="Outfit Bold"/>
                <a:cs typeface="Outfit Bold"/>
                <a:sym typeface="Outfit Bold"/>
              </a:rPr>
              <a:t>EXECUTIVE LIAISON</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6074002" cy="5464257"/>
          </a:xfrm>
          <a:prstGeom prst="rect">
            <a:avLst/>
          </a:prstGeom>
        </p:spPr>
        <p:txBody>
          <a:bodyPr lIns="0" tIns="0" rIns="0" bIns="0" rtlCol="0" anchor="t">
            <a:spAutoFit/>
          </a:bodyPr>
          <a:lstStyle/>
          <a:p>
            <a:pPr algn="l">
              <a:lnSpc>
                <a:spcPts val="5420"/>
              </a:lnSpc>
            </a:pPr>
            <a:r>
              <a:rPr lang="en-US" sz="3850" b="1">
                <a:solidFill>
                  <a:srgbClr val="000000"/>
                </a:solidFill>
                <a:latin typeface="Outfit Bold"/>
                <a:ea typeface="Outfit Bold"/>
                <a:cs typeface="Outfit Bold"/>
                <a:sym typeface="Outfit Bold"/>
              </a:rPr>
              <a:t>Supports MAHCP President in:</a:t>
            </a:r>
          </a:p>
          <a:p>
            <a:pPr marL="835660" lvl="1" indent="-417830" algn="l">
              <a:lnSpc>
                <a:spcPts val="5420"/>
              </a:lnSpc>
              <a:buFont typeface="Arial"/>
              <a:buChar char="•"/>
            </a:pPr>
            <a:r>
              <a:rPr lang="en-US" sz="3850">
                <a:solidFill>
                  <a:srgbClr val="000000"/>
                </a:solidFill>
                <a:latin typeface="Outfit"/>
                <a:ea typeface="Outfit"/>
                <a:cs typeface="Outfit"/>
                <a:sym typeface="Outfit"/>
              </a:rPr>
              <a:t>Overall strategy and policy development/execution</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Member engagement activities</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Strategic communications and correspondence</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Government/stakeholder relations</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Issue management</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Scheduling and logistics</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Executive Council relations</a:t>
            </a:r>
            <a:endParaRPr lang="en-US" sz="3850">
              <a:solidFill>
                <a:srgbClr val="000000"/>
              </a:solidFill>
              <a:latin typeface="Outfit"/>
              <a:ea typeface="Outfit"/>
              <a:cs typeface="Outfi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12164986"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12184036" cy="1543050"/>
          </a:xfrm>
          <a:prstGeom prst="rect">
            <a:avLst/>
          </a:prstGeom>
        </p:spPr>
        <p:txBody>
          <a:bodyPr lIns="0" tIns="0" rIns="0" bIns="0" rtlCol="0" anchor="t">
            <a:spAutoFit/>
          </a:bodyPr>
          <a:lstStyle/>
          <a:p>
            <a:pPr algn="l">
              <a:lnSpc>
                <a:spcPts val="12599"/>
              </a:lnSpc>
            </a:pPr>
            <a:r>
              <a:rPr lang="en-US" sz="9000" b="1">
                <a:solidFill>
                  <a:srgbClr val="27B151"/>
                </a:solidFill>
                <a:latin typeface="Outfit Bold"/>
                <a:ea typeface="Outfit Bold"/>
                <a:cs typeface="Outfit Bold"/>
                <a:sym typeface="Outfit Bold"/>
              </a:rPr>
              <a:t>MAHCP COMMITTEES</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6074002" cy="4092657"/>
          </a:xfrm>
          <a:prstGeom prst="rect">
            <a:avLst/>
          </a:prstGeom>
        </p:spPr>
        <p:txBody>
          <a:bodyPr lIns="0" tIns="0" rIns="0" bIns="0" rtlCol="0" anchor="t">
            <a:spAutoFit/>
          </a:bodyPr>
          <a:lstStyle/>
          <a:p>
            <a:pPr algn="l">
              <a:lnSpc>
                <a:spcPts val="5420"/>
              </a:lnSpc>
            </a:pPr>
            <a:r>
              <a:rPr lang="en-US" sz="3871" b="1">
                <a:solidFill>
                  <a:srgbClr val="000000"/>
                </a:solidFill>
                <a:latin typeface="Outfit Bold"/>
                <a:ea typeface="Outfit Bold"/>
                <a:cs typeface="Outfit Bold"/>
                <a:sym typeface="Outfit Bold"/>
              </a:rPr>
              <a:t>Positions on Internal MAHCP Committees:</a:t>
            </a:r>
          </a:p>
          <a:p>
            <a:pPr marL="835915" lvl="1" indent="-417958" algn="l">
              <a:lnSpc>
                <a:spcPts val="5420"/>
              </a:lnSpc>
              <a:buFont typeface="Arial"/>
              <a:buChar char="•"/>
            </a:pPr>
            <a:r>
              <a:rPr lang="en-US" sz="3871">
                <a:solidFill>
                  <a:srgbClr val="000000"/>
                </a:solidFill>
                <a:latin typeface="Outfit"/>
                <a:ea typeface="Outfit"/>
                <a:cs typeface="Outfit"/>
                <a:sym typeface="Outfit"/>
              </a:rPr>
              <a:t>Governance</a:t>
            </a:r>
          </a:p>
          <a:p>
            <a:pPr marL="835915" lvl="1" indent="-417958" algn="l">
              <a:lnSpc>
                <a:spcPts val="5420"/>
              </a:lnSpc>
              <a:buFont typeface="Arial"/>
              <a:buChar char="•"/>
            </a:pPr>
            <a:r>
              <a:rPr lang="en-US" sz="3871">
                <a:solidFill>
                  <a:srgbClr val="000000"/>
                </a:solidFill>
                <a:latin typeface="Outfit"/>
                <a:ea typeface="Outfit"/>
                <a:cs typeface="Outfit"/>
                <a:sym typeface="Outfit"/>
              </a:rPr>
              <a:t>Member Engagement </a:t>
            </a:r>
          </a:p>
          <a:p>
            <a:pPr marL="835915" lvl="1" indent="-417958" algn="l">
              <a:lnSpc>
                <a:spcPts val="5420"/>
              </a:lnSpc>
              <a:buFont typeface="Arial"/>
              <a:buChar char="•"/>
            </a:pPr>
            <a:r>
              <a:rPr lang="en-US" sz="3871">
                <a:solidFill>
                  <a:srgbClr val="000000"/>
                </a:solidFill>
                <a:latin typeface="Outfit"/>
                <a:ea typeface="Outfit"/>
                <a:cs typeface="Outfit"/>
                <a:sym typeface="Outfit"/>
              </a:rPr>
              <a:t>Finance</a:t>
            </a:r>
          </a:p>
          <a:p>
            <a:pPr marL="835915" lvl="1" indent="-417958" algn="l">
              <a:lnSpc>
                <a:spcPts val="5420"/>
              </a:lnSpc>
              <a:buFont typeface="Arial"/>
              <a:buChar char="•"/>
            </a:pPr>
            <a:r>
              <a:rPr lang="en-US" sz="3871">
                <a:solidFill>
                  <a:srgbClr val="000000"/>
                </a:solidFill>
                <a:latin typeface="Outfit"/>
                <a:ea typeface="Outfit"/>
                <a:cs typeface="Outfit"/>
                <a:sym typeface="Outfit"/>
              </a:rPr>
              <a:t>Oversight</a:t>
            </a:r>
          </a:p>
          <a:p>
            <a:pPr marL="835915" lvl="1" indent="-417958" algn="l">
              <a:lnSpc>
                <a:spcPts val="5420"/>
              </a:lnSpc>
              <a:buFont typeface="Arial"/>
              <a:buChar char="•"/>
            </a:pPr>
            <a:r>
              <a:rPr lang="en-US" sz="3871">
                <a:solidFill>
                  <a:srgbClr val="000000"/>
                </a:solidFill>
                <a:latin typeface="Outfit"/>
                <a:ea typeface="Outfit"/>
                <a:cs typeface="Outfit"/>
                <a:sym typeface="Outfit"/>
              </a:rPr>
              <a:t>Bargaining Committee (Executive Council)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7545354"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7564404" cy="1543050"/>
          </a:xfrm>
          <a:prstGeom prst="rect">
            <a:avLst/>
          </a:prstGeom>
        </p:spPr>
        <p:txBody>
          <a:bodyPr lIns="0" tIns="0" rIns="0" bIns="0" rtlCol="0" anchor="t">
            <a:spAutoFit/>
          </a:bodyPr>
          <a:lstStyle/>
          <a:p>
            <a:pPr algn="l">
              <a:lnSpc>
                <a:spcPts val="12599"/>
              </a:lnSpc>
            </a:pPr>
            <a:r>
              <a:rPr lang="en-US" sz="9000" b="1">
                <a:solidFill>
                  <a:srgbClr val="27B151"/>
                </a:solidFill>
                <a:latin typeface="Outfit Bold"/>
                <a:ea typeface="Outfit Bold"/>
                <a:cs typeface="Outfit Bold"/>
                <a:sym typeface="Outfit Bold"/>
              </a:rPr>
              <a:t>OPERATIONS</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6074002" cy="2721057"/>
          </a:xfrm>
          <a:prstGeom prst="rect">
            <a:avLst/>
          </a:prstGeom>
        </p:spPr>
        <p:txBody>
          <a:bodyPr lIns="0" tIns="0" rIns="0" bIns="0" rtlCol="0" anchor="t">
            <a:spAutoFit/>
          </a:bodyPr>
          <a:lstStyle/>
          <a:p>
            <a:pPr marL="835660" lvl="1" indent="-417830" algn="l">
              <a:lnSpc>
                <a:spcPts val="5420"/>
              </a:lnSpc>
              <a:buFont typeface="Arial"/>
              <a:buChar char="•"/>
            </a:pPr>
            <a:r>
              <a:rPr lang="en-US" sz="3850">
                <a:solidFill>
                  <a:srgbClr val="000000"/>
                </a:solidFill>
                <a:latin typeface="Outfit"/>
                <a:ea typeface="Outfit"/>
                <a:cs typeface="Outfit"/>
                <a:sym typeface="Outfit"/>
              </a:rPr>
              <a:t>Operationalizes goals and initiatives determined by Governance</a:t>
            </a:r>
            <a:endParaRPr lang="en-US" sz="3850"/>
          </a:p>
          <a:p>
            <a:pPr marL="835660" lvl="1" indent="-417830" algn="l">
              <a:lnSpc>
                <a:spcPts val="5420"/>
              </a:lnSpc>
              <a:buFont typeface="Arial"/>
              <a:buChar char="•"/>
            </a:pPr>
            <a:r>
              <a:rPr lang="en-US" sz="3850">
                <a:solidFill>
                  <a:srgbClr val="000000"/>
                </a:solidFill>
                <a:latin typeface="Outfit"/>
                <a:ea typeface="Outfit"/>
                <a:cs typeface="Outfit"/>
                <a:sym typeface="Outfit"/>
              </a:rPr>
              <a:t>Provides operational supports for the Association</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Provides day-to-day operations of MAHCP</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Maintains Collective Agreements</a:t>
            </a:r>
            <a:endParaRPr lang="en-US" sz="3850">
              <a:solidFill>
                <a:srgbClr val="000000"/>
              </a:solidFill>
              <a:latin typeface="Outfit"/>
              <a:ea typeface="Outfit"/>
              <a:cs typeface="Outfi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D102DE-BCDD-72B6-AA2F-B8B75D19B73E}"/>
              </a:ext>
            </a:extLst>
          </p:cNvPr>
          <p:cNvPicPr>
            <a:picLocks noChangeAspect="1"/>
          </p:cNvPicPr>
          <p:nvPr/>
        </p:nvPicPr>
        <p:blipFill>
          <a:blip r:embed="rId3"/>
          <a:srcRect l="138" t="16829" r="-253" b="8521"/>
          <a:stretch/>
        </p:blipFill>
        <p:spPr>
          <a:xfrm>
            <a:off x="81421" y="6265"/>
            <a:ext cx="18125181" cy="1026902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7672565"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grpSp>
        <p:nvGrpSpPr>
          <p:cNvPr id="9" name="Group 9"/>
          <p:cNvGrpSpPr/>
          <p:nvPr/>
        </p:nvGrpSpPr>
        <p:grpSpPr>
          <a:xfrm>
            <a:off x="1559943" y="2988185"/>
            <a:ext cx="5974129" cy="597412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02468F"/>
              </a:solidFill>
              <a:prstDash val="solid"/>
              <a:miter/>
            </a:ln>
          </p:spPr>
          <p:txBody>
            <a:bodyPr/>
            <a:lstStyle/>
            <a:p>
              <a:endParaRPr lang="en-CA"/>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2" name="TextBox 12"/>
          <p:cNvSpPr txBox="1"/>
          <p:nvPr/>
        </p:nvSpPr>
        <p:spPr>
          <a:xfrm>
            <a:off x="1028700" y="777822"/>
            <a:ext cx="9387912" cy="1543050"/>
          </a:xfrm>
          <a:prstGeom prst="rect">
            <a:avLst/>
          </a:prstGeom>
        </p:spPr>
        <p:txBody>
          <a:bodyPr lIns="0" tIns="0" rIns="0" bIns="0" rtlCol="0" anchor="t">
            <a:spAutoFit/>
          </a:bodyPr>
          <a:lstStyle/>
          <a:p>
            <a:pPr algn="l">
              <a:lnSpc>
                <a:spcPts val="12599"/>
              </a:lnSpc>
            </a:pPr>
            <a:r>
              <a:rPr lang="en-US" sz="9000" b="1">
                <a:solidFill>
                  <a:srgbClr val="27B151"/>
                </a:solidFill>
                <a:latin typeface="Outfit Bold"/>
                <a:ea typeface="Outfit Bold"/>
                <a:cs typeface="Outfit Bold"/>
                <a:sym typeface="Outfit Bold"/>
              </a:rPr>
              <a:t>OPERATIONS</a:t>
            </a:r>
          </a:p>
        </p:txBody>
      </p:sp>
      <p:sp>
        <p:nvSpPr>
          <p:cNvPr id="13" name="TextBox 13"/>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4" name="TextBox 14"/>
          <p:cNvSpPr txBox="1"/>
          <p:nvPr/>
        </p:nvSpPr>
        <p:spPr>
          <a:xfrm>
            <a:off x="2174291" y="4576621"/>
            <a:ext cx="4745434" cy="2721057"/>
          </a:xfrm>
          <a:prstGeom prst="rect">
            <a:avLst/>
          </a:prstGeom>
        </p:spPr>
        <p:txBody>
          <a:bodyPr lIns="0" tIns="0" rIns="0" bIns="0" rtlCol="0" anchor="t">
            <a:spAutoFit/>
          </a:bodyPr>
          <a:lstStyle/>
          <a:p>
            <a:pPr algn="ctr">
              <a:lnSpc>
                <a:spcPts val="5420"/>
              </a:lnSpc>
            </a:pPr>
            <a:r>
              <a:rPr lang="en-US" sz="3871" b="1" dirty="0">
                <a:solidFill>
                  <a:srgbClr val="02468F"/>
                </a:solidFill>
                <a:latin typeface="Outfit Bold"/>
                <a:ea typeface="Outfit Bold"/>
                <a:cs typeface="Outfit Bold"/>
                <a:sym typeface="Outfit Bold"/>
              </a:rPr>
              <a:t>puts into action </a:t>
            </a:r>
          </a:p>
          <a:p>
            <a:pPr algn="ctr">
              <a:lnSpc>
                <a:spcPts val="5420"/>
              </a:lnSpc>
            </a:pPr>
            <a:r>
              <a:rPr lang="en-US" sz="3871" b="1" dirty="0">
                <a:solidFill>
                  <a:srgbClr val="02468F"/>
                </a:solidFill>
                <a:latin typeface="Outfit Bold"/>
                <a:ea typeface="Outfit Bold"/>
                <a:cs typeface="Outfit Bold"/>
                <a:sym typeface="Outfit Bold"/>
              </a:rPr>
              <a:t>the goals and plans of the governing body</a:t>
            </a:r>
          </a:p>
        </p:txBody>
      </p:sp>
      <p:grpSp>
        <p:nvGrpSpPr>
          <p:cNvPr id="15" name="Group 15"/>
          <p:cNvGrpSpPr/>
          <p:nvPr/>
        </p:nvGrpSpPr>
        <p:grpSpPr>
          <a:xfrm>
            <a:off x="9502119" y="2988185"/>
            <a:ext cx="5974129" cy="597412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02468F"/>
              </a:solidFill>
              <a:prstDash val="solid"/>
              <a:miter/>
            </a:ln>
          </p:spPr>
          <p:txBody>
            <a:bodyPr/>
            <a:lstStyle/>
            <a:p>
              <a:endParaRPr lang="en-CA"/>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8" name="TextBox 18"/>
          <p:cNvSpPr txBox="1"/>
          <p:nvPr/>
        </p:nvSpPr>
        <p:spPr>
          <a:xfrm>
            <a:off x="10416612" y="4919521"/>
            <a:ext cx="4145142" cy="2035257"/>
          </a:xfrm>
          <a:prstGeom prst="rect">
            <a:avLst/>
          </a:prstGeom>
        </p:spPr>
        <p:txBody>
          <a:bodyPr lIns="0" tIns="0" rIns="0" bIns="0" rtlCol="0" anchor="t">
            <a:spAutoFit/>
          </a:bodyPr>
          <a:lstStyle/>
          <a:p>
            <a:pPr algn="ctr">
              <a:lnSpc>
                <a:spcPts val="5420"/>
              </a:lnSpc>
            </a:pPr>
            <a:r>
              <a:rPr lang="en-US" sz="3850" b="1">
                <a:solidFill>
                  <a:srgbClr val="02468F"/>
                </a:solidFill>
                <a:latin typeface="Outfit Bold"/>
                <a:ea typeface="Outfit Bold"/>
                <a:cs typeface="Outfit Bold"/>
                <a:sym typeface="Outfit Bold"/>
              </a:rPr>
              <a:t>ensures the day-to-day running of the organization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Freeform 2"/>
          <p:cNvSpPr/>
          <p:nvPr/>
        </p:nvSpPr>
        <p:spPr>
          <a:xfrm>
            <a:off x="1730742" y="-2269758"/>
            <a:ext cx="14826517" cy="14826517"/>
          </a:xfrm>
          <a:custGeom>
            <a:avLst/>
            <a:gdLst/>
            <a:ahLst/>
            <a:cxnLst/>
            <a:rect l="l" t="t" r="r" b="b"/>
            <a:pathLst>
              <a:path w="14826517" h="14826517">
                <a:moveTo>
                  <a:pt x="0" y="0"/>
                </a:moveTo>
                <a:lnTo>
                  <a:pt x="14826516" y="0"/>
                </a:lnTo>
                <a:lnTo>
                  <a:pt x="14826516" y="14826516"/>
                </a:lnTo>
                <a:lnTo>
                  <a:pt x="0" y="148265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2520514" y="3770001"/>
            <a:ext cx="13246972" cy="3013699"/>
          </a:xfrm>
          <a:prstGeom prst="rect">
            <a:avLst/>
          </a:prstGeom>
        </p:spPr>
        <p:txBody>
          <a:bodyPr lIns="0" tIns="0" rIns="0" bIns="0" rtlCol="0" anchor="t">
            <a:spAutoFit/>
          </a:bodyPr>
          <a:lstStyle/>
          <a:p>
            <a:pPr marL="0" lvl="0" indent="0" algn="ctr">
              <a:lnSpc>
                <a:spcPts val="11519"/>
              </a:lnSpc>
            </a:pPr>
            <a:r>
              <a:rPr lang="en-US" sz="11999" b="1">
                <a:solidFill>
                  <a:srgbClr val="FFFFFF"/>
                </a:solidFill>
                <a:latin typeface="Outfit Bold"/>
                <a:ea typeface="Outfit Bold"/>
                <a:cs typeface="Outfit Bold"/>
                <a:sym typeface="Outfit Bold"/>
              </a:rPr>
              <a:t>MAHCP CONSTITUTION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2486025" y="0"/>
            <a:ext cx="0" cy="10287000"/>
          </a:xfrm>
          <a:prstGeom prst="line">
            <a:avLst/>
          </a:prstGeom>
          <a:ln w="19050" cap="rnd">
            <a:solidFill>
              <a:srgbClr val="D6D6D6"/>
            </a:solidFill>
            <a:prstDash val="solid"/>
            <a:headEnd type="none" w="sm" len="sm"/>
            <a:tailEnd type="none" w="sm" len="sm"/>
          </a:ln>
        </p:spPr>
        <p:txBody>
          <a:bodyPr/>
          <a:lstStyle/>
          <a:p>
            <a:endParaRPr lang="en-CA"/>
          </a:p>
        </p:txBody>
      </p:sp>
      <p:sp>
        <p:nvSpPr>
          <p:cNvPr id="3" name="Freeform 3"/>
          <p:cNvSpPr/>
          <p:nvPr/>
        </p:nvSpPr>
        <p:spPr>
          <a:xfrm rot="-5400000">
            <a:off x="2098374" y="2077324"/>
            <a:ext cx="1550605" cy="775303"/>
          </a:xfrm>
          <a:custGeom>
            <a:avLst/>
            <a:gdLst/>
            <a:ahLst/>
            <a:cxnLst/>
            <a:rect l="l" t="t" r="r" b="b"/>
            <a:pathLst>
              <a:path w="1550605" h="775303">
                <a:moveTo>
                  <a:pt x="0" y="0"/>
                </a:moveTo>
                <a:lnTo>
                  <a:pt x="1550605" y="0"/>
                </a:lnTo>
                <a:lnTo>
                  <a:pt x="1550605" y="775302"/>
                </a:lnTo>
                <a:lnTo>
                  <a:pt x="0" y="775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4870317" y="2066041"/>
            <a:ext cx="8674639" cy="712144"/>
          </a:xfrm>
          <a:prstGeom prst="rect">
            <a:avLst/>
          </a:prstGeom>
        </p:spPr>
        <p:txBody>
          <a:bodyPr lIns="0" tIns="0" rIns="0" bIns="0" rtlCol="0" anchor="t">
            <a:spAutoFit/>
          </a:bodyPr>
          <a:lstStyle/>
          <a:p>
            <a:pPr marL="0" lvl="0" indent="0" algn="l">
              <a:lnSpc>
                <a:spcPts val="5876"/>
              </a:lnSpc>
              <a:spcBef>
                <a:spcPct val="0"/>
              </a:spcBef>
            </a:pPr>
            <a:r>
              <a:rPr lang="en-US" sz="4197" b="1" dirty="0">
                <a:latin typeface="Outfit Bold"/>
                <a:ea typeface="Outfit Bold"/>
                <a:cs typeface="Outfit Bold"/>
                <a:sym typeface="Outfit Bold"/>
              </a:rPr>
              <a:t>WHAT IS A CONSTITUTION?</a:t>
            </a:r>
          </a:p>
        </p:txBody>
      </p:sp>
      <p:sp>
        <p:nvSpPr>
          <p:cNvPr id="5" name="TextBox 5"/>
          <p:cNvSpPr txBox="1"/>
          <p:nvPr/>
        </p:nvSpPr>
        <p:spPr>
          <a:xfrm>
            <a:off x="4870317" y="7036359"/>
            <a:ext cx="7556420" cy="1285875"/>
          </a:xfrm>
          <a:prstGeom prst="rect">
            <a:avLst/>
          </a:prstGeom>
        </p:spPr>
        <p:txBody>
          <a:bodyPr lIns="0" tIns="0" rIns="0" bIns="0" rtlCol="0" anchor="t">
            <a:spAutoFit/>
          </a:bodyPr>
          <a:lstStyle/>
          <a:p>
            <a:pPr marL="0" lvl="0" indent="0" algn="l">
              <a:lnSpc>
                <a:spcPts val="5037"/>
              </a:lnSpc>
            </a:pPr>
            <a:r>
              <a:rPr lang="en-US" sz="4197" b="1" dirty="0">
                <a:latin typeface="Outfit Bold"/>
                <a:ea typeface="Outfit Bold"/>
                <a:cs typeface="Outfit Bold"/>
                <a:sym typeface="Outfit Bold"/>
              </a:rPr>
              <a:t>CAN YOU CHANGE A CONSTITUTION? </a:t>
            </a:r>
          </a:p>
        </p:txBody>
      </p:sp>
      <p:sp>
        <p:nvSpPr>
          <p:cNvPr id="6" name="Freeform 6"/>
          <p:cNvSpPr/>
          <p:nvPr/>
        </p:nvSpPr>
        <p:spPr>
          <a:xfrm rot="-5400000">
            <a:off x="2098374" y="7296408"/>
            <a:ext cx="1550605" cy="775303"/>
          </a:xfrm>
          <a:custGeom>
            <a:avLst/>
            <a:gdLst/>
            <a:ahLst/>
            <a:cxnLst/>
            <a:rect l="l" t="t" r="r" b="b"/>
            <a:pathLst>
              <a:path w="1550605" h="775303">
                <a:moveTo>
                  <a:pt x="0" y="0"/>
                </a:moveTo>
                <a:lnTo>
                  <a:pt x="1550605" y="0"/>
                </a:lnTo>
                <a:lnTo>
                  <a:pt x="1550605" y="775302"/>
                </a:lnTo>
                <a:lnTo>
                  <a:pt x="0" y="7753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7" name="Group 7"/>
          <p:cNvGrpSpPr/>
          <p:nvPr/>
        </p:nvGrpSpPr>
        <p:grpSpPr>
          <a:xfrm>
            <a:off x="-1259113" y="-336549"/>
            <a:ext cx="20103048" cy="1634727"/>
            <a:chOff x="0" y="-47625"/>
            <a:chExt cx="5294630" cy="430545"/>
          </a:xfrm>
        </p:grpSpPr>
        <p:sp>
          <p:nvSpPr>
            <p:cNvPr id="8" name="Freeform 8"/>
            <p:cNvSpPr/>
            <p:nvPr/>
          </p:nvSpPr>
          <p:spPr>
            <a:xfrm>
              <a:off x="0" y="0"/>
              <a:ext cx="5294630" cy="382920"/>
            </a:xfrm>
            <a:custGeom>
              <a:avLst/>
              <a:gdLst/>
              <a:ahLst/>
              <a:cxnLst/>
              <a:rect l="l" t="t" r="r" b="b"/>
              <a:pathLst>
                <a:path w="5294630" h="382920">
                  <a:moveTo>
                    <a:pt x="0" y="0"/>
                  </a:moveTo>
                  <a:lnTo>
                    <a:pt x="5294630" y="0"/>
                  </a:lnTo>
                  <a:lnTo>
                    <a:pt x="5294630" y="382920"/>
                  </a:lnTo>
                  <a:lnTo>
                    <a:pt x="0" y="382920"/>
                  </a:lnTo>
                  <a:close/>
                </a:path>
              </a:pathLst>
            </a:custGeom>
            <a:solidFill>
              <a:srgbClr val="02468F"/>
            </a:solidFill>
          </p:spPr>
          <p:txBody>
            <a:bodyPr/>
            <a:lstStyle/>
            <a:p>
              <a:endParaRPr lang="en-CA"/>
            </a:p>
          </p:txBody>
        </p:sp>
        <p:sp>
          <p:nvSpPr>
            <p:cNvPr id="9" name="TextBox 9"/>
            <p:cNvSpPr txBox="1"/>
            <p:nvPr/>
          </p:nvSpPr>
          <p:spPr>
            <a:xfrm>
              <a:off x="0" y="-47625"/>
              <a:ext cx="5294630" cy="430545"/>
            </a:xfrm>
            <a:prstGeom prst="rect">
              <a:avLst/>
            </a:prstGeom>
          </p:spPr>
          <p:txBody>
            <a:bodyPr lIns="50800" tIns="50800" rIns="50800" bIns="50800" rtlCol="0" anchor="ctr"/>
            <a:lstStyle/>
            <a:p>
              <a:pPr algn="ctr">
                <a:lnSpc>
                  <a:spcPts val="2940"/>
                </a:lnSpc>
              </a:pPr>
              <a:endParaRPr/>
            </a:p>
          </p:txBody>
        </p:sp>
      </p:grpSp>
      <p:sp>
        <p:nvSpPr>
          <p:cNvPr id="10" name="TextBox 10"/>
          <p:cNvSpPr txBox="1"/>
          <p:nvPr/>
        </p:nvSpPr>
        <p:spPr>
          <a:xfrm>
            <a:off x="4962525" y="166057"/>
            <a:ext cx="8229009" cy="862643"/>
          </a:xfrm>
          <a:prstGeom prst="rect">
            <a:avLst/>
          </a:prstGeom>
        </p:spPr>
        <p:txBody>
          <a:bodyPr lIns="0" tIns="0" rIns="0" bIns="0" rtlCol="0" anchor="t">
            <a:spAutoFit/>
          </a:bodyPr>
          <a:lstStyle/>
          <a:p>
            <a:pPr algn="ctr">
              <a:lnSpc>
                <a:spcPts val="7052"/>
              </a:lnSpc>
            </a:pPr>
            <a:r>
              <a:rPr lang="en-US" sz="5037" b="1">
                <a:solidFill>
                  <a:srgbClr val="FFFFFF"/>
                </a:solidFill>
                <a:latin typeface="Outfit Bold"/>
                <a:ea typeface="Outfit Bold"/>
                <a:cs typeface="Outfit Bold"/>
                <a:sym typeface="Outfit Bold"/>
              </a:rPr>
              <a:t>POP QUIZ!</a:t>
            </a:r>
          </a:p>
        </p:txBody>
      </p:sp>
      <p:sp>
        <p:nvSpPr>
          <p:cNvPr id="11" name="Freeform 11"/>
          <p:cNvSpPr/>
          <p:nvPr/>
        </p:nvSpPr>
        <p:spPr>
          <a:xfrm rot="-5400000">
            <a:off x="2098374" y="4621852"/>
            <a:ext cx="1550605" cy="775303"/>
          </a:xfrm>
          <a:custGeom>
            <a:avLst/>
            <a:gdLst/>
            <a:ahLst/>
            <a:cxnLst/>
            <a:rect l="l" t="t" r="r" b="b"/>
            <a:pathLst>
              <a:path w="1550605" h="775303">
                <a:moveTo>
                  <a:pt x="0" y="0"/>
                </a:moveTo>
                <a:lnTo>
                  <a:pt x="1550605" y="0"/>
                </a:lnTo>
                <a:lnTo>
                  <a:pt x="1550605" y="775303"/>
                </a:lnTo>
                <a:lnTo>
                  <a:pt x="0" y="7753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2" name="TextBox 12"/>
          <p:cNvSpPr txBox="1"/>
          <p:nvPr/>
        </p:nvSpPr>
        <p:spPr>
          <a:xfrm>
            <a:off x="4870317" y="4361804"/>
            <a:ext cx="8978035" cy="1285875"/>
          </a:xfrm>
          <a:prstGeom prst="rect">
            <a:avLst/>
          </a:prstGeom>
        </p:spPr>
        <p:txBody>
          <a:bodyPr lIns="0" tIns="0" rIns="0" bIns="0" rtlCol="0" anchor="t">
            <a:spAutoFit/>
          </a:bodyPr>
          <a:lstStyle/>
          <a:p>
            <a:pPr marL="0" lvl="0" indent="0" algn="l">
              <a:lnSpc>
                <a:spcPts val="5037"/>
              </a:lnSpc>
            </a:pPr>
            <a:r>
              <a:rPr lang="en-US" sz="4197" b="1" dirty="0">
                <a:latin typeface="Outfit Bold"/>
                <a:ea typeface="Outfit Bold"/>
                <a:cs typeface="Outfit Bold"/>
                <a:sym typeface="Outfit Bold"/>
              </a:rPr>
              <a:t>WHY DO ORGANIZATIONS NEED TO HAVE A CONSTITUTION?</a:t>
            </a:r>
          </a:p>
        </p:txBody>
      </p:sp>
      <p:grpSp>
        <p:nvGrpSpPr>
          <p:cNvPr id="13" name="Group 13"/>
          <p:cNvGrpSpPr/>
          <p:nvPr/>
        </p:nvGrpSpPr>
        <p:grpSpPr>
          <a:xfrm>
            <a:off x="0" y="9331273"/>
            <a:ext cx="18490765" cy="984302"/>
            <a:chOff x="0" y="-47625"/>
            <a:chExt cx="4869996" cy="259240"/>
          </a:xfrm>
        </p:grpSpPr>
        <p:sp>
          <p:nvSpPr>
            <p:cNvPr id="14" name="Freeform 1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15" name="TextBox 1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sp>
        <p:nvSpPr>
          <p:cNvPr id="16" name="TextBox 16"/>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8667677"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8686727" cy="1543050"/>
          </a:xfrm>
          <a:prstGeom prst="rect">
            <a:avLst/>
          </a:prstGeom>
        </p:spPr>
        <p:txBody>
          <a:bodyPr lIns="0" tIns="0" rIns="0" bIns="0" rtlCol="0" anchor="t">
            <a:spAutoFit/>
          </a:bodyPr>
          <a:lstStyle/>
          <a:p>
            <a:pPr algn="l">
              <a:lnSpc>
                <a:spcPts val="12599"/>
              </a:lnSpc>
            </a:pPr>
            <a:r>
              <a:rPr lang="en-US" sz="9000" b="1">
                <a:solidFill>
                  <a:srgbClr val="27B151"/>
                </a:solidFill>
                <a:latin typeface="Outfit Bold"/>
                <a:ea typeface="Outfit Bold"/>
                <a:cs typeface="Outfit Bold"/>
                <a:sym typeface="Outfit Bold"/>
              </a:rPr>
              <a:t>CONSTITUTION</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6230600" cy="4778457"/>
          </a:xfrm>
          <a:prstGeom prst="rect">
            <a:avLst/>
          </a:prstGeom>
        </p:spPr>
        <p:txBody>
          <a:bodyPr lIns="0" tIns="0" rIns="0" bIns="0" rtlCol="0" anchor="t">
            <a:spAutoFit/>
          </a:bodyPr>
          <a:lstStyle/>
          <a:p>
            <a:pPr marL="835660" lvl="1" indent="-417830" algn="l">
              <a:lnSpc>
                <a:spcPts val="5420"/>
              </a:lnSpc>
              <a:buFont typeface="Arial"/>
              <a:buChar char="•"/>
            </a:pPr>
            <a:r>
              <a:rPr lang="en-US" sz="3850">
                <a:solidFill>
                  <a:srgbClr val="000000"/>
                </a:solidFill>
                <a:latin typeface="Outfit"/>
                <a:ea typeface="Outfit"/>
                <a:cs typeface="Outfit"/>
                <a:sym typeface="Outfit"/>
              </a:rPr>
              <a:t>The constitution is the rule book of MAHCP, developed by membership</a:t>
            </a:r>
            <a:endParaRPr lang="en-US" sz="3850"/>
          </a:p>
          <a:p>
            <a:pPr marL="1671320" lvl="2" indent="-556895" algn="l">
              <a:lnSpc>
                <a:spcPts val="5420"/>
              </a:lnSpc>
              <a:buFont typeface="Arial"/>
              <a:buChar char="⚬"/>
            </a:pPr>
            <a:r>
              <a:rPr lang="en-US" sz="3850">
                <a:solidFill>
                  <a:srgbClr val="000000"/>
                </a:solidFill>
                <a:latin typeface="Outfit"/>
                <a:ea typeface="Outfit"/>
                <a:cs typeface="Outfit"/>
                <a:sym typeface="Outfit"/>
              </a:rPr>
              <a:t>Provides a roadmap for governance, members and staff</a:t>
            </a:r>
            <a:endParaRPr lang="en-US" sz="3850">
              <a:solidFill>
                <a:srgbClr val="000000"/>
              </a:solidFill>
              <a:latin typeface="Outfit"/>
              <a:ea typeface="Outfit"/>
              <a:cs typeface="Outfit"/>
            </a:endParaRPr>
          </a:p>
          <a:p>
            <a:pPr marL="1671320" lvl="2" indent="-556895" algn="l">
              <a:lnSpc>
                <a:spcPts val="5420"/>
              </a:lnSpc>
              <a:buFont typeface="Arial"/>
              <a:buChar char="⚬"/>
            </a:pPr>
            <a:r>
              <a:rPr lang="en-US" sz="3850">
                <a:solidFill>
                  <a:srgbClr val="000000"/>
                </a:solidFill>
                <a:latin typeface="Outfit"/>
                <a:ea typeface="Outfit"/>
                <a:cs typeface="Outfit"/>
                <a:sym typeface="Outfit"/>
              </a:rPr>
              <a:t>Defines our objectives and roles</a:t>
            </a:r>
            <a:endParaRPr lang="en-US" sz="3850">
              <a:solidFill>
                <a:srgbClr val="000000"/>
              </a:solidFill>
              <a:latin typeface="Outfit"/>
              <a:ea typeface="Outfit"/>
              <a:cs typeface="Outfit"/>
            </a:endParaRPr>
          </a:p>
          <a:p>
            <a:pPr marL="1671320" lvl="2" indent="-556895">
              <a:lnSpc>
                <a:spcPts val="5420"/>
              </a:lnSpc>
              <a:buFont typeface="Arial"/>
              <a:buChar char="⚬"/>
            </a:pPr>
            <a:r>
              <a:rPr lang="en-US" sz="3850">
                <a:solidFill>
                  <a:srgbClr val="000000"/>
                </a:solidFill>
                <a:latin typeface="Outfit"/>
                <a:ea typeface="Outfit"/>
                <a:cs typeface="Outfit"/>
                <a:sym typeface="Outfit"/>
              </a:rPr>
              <a:t>May only be revised by a two-thirds vote at any General Meeting, provided that all members have received two weeks' prior notice of motion (Article 1102, Constitution of the Manitoba Association of Health Care Professionals)</a:t>
            </a:r>
            <a:endParaRPr lang="en-US" sz="3850">
              <a:solidFill>
                <a:srgbClr val="000000"/>
              </a:solidFill>
              <a:latin typeface="Outfit"/>
              <a:ea typeface="Outfit"/>
              <a:cs typeface="Outfi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flipV="1">
            <a:off x="1047750" y="2400300"/>
            <a:ext cx="6766472"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6785522" cy="1543050"/>
          </a:xfrm>
          <a:prstGeom prst="rect">
            <a:avLst/>
          </a:prstGeom>
        </p:spPr>
        <p:txBody>
          <a:bodyPr lIns="0" tIns="0" rIns="0" bIns="0" rtlCol="0" anchor="t">
            <a:spAutoFit/>
          </a:bodyPr>
          <a:lstStyle/>
          <a:p>
            <a:pPr algn="l">
              <a:lnSpc>
                <a:spcPts val="12599"/>
              </a:lnSpc>
            </a:pPr>
            <a:r>
              <a:rPr lang="en-US" sz="9000" b="1">
                <a:solidFill>
                  <a:srgbClr val="27B151"/>
                </a:solidFill>
                <a:latin typeface="Outfit Bold"/>
                <a:ea typeface="Outfit Bold"/>
                <a:cs typeface="Outfit Bold"/>
                <a:sym typeface="Outfit Bold"/>
              </a:rPr>
              <a:t>PADFOLIOS</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7902712" cy="2043061"/>
          </a:xfrm>
          <a:prstGeom prst="rect">
            <a:avLst/>
          </a:prstGeom>
        </p:spPr>
        <p:txBody>
          <a:bodyPr lIns="0" tIns="0" rIns="0" bIns="0" rtlCol="0" anchor="t">
            <a:spAutoFit/>
          </a:bodyPr>
          <a:lstStyle/>
          <a:p>
            <a:pPr marL="835916" lvl="1" indent="-417958" algn="l">
              <a:lnSpc>
                <a:spcPts val="5420"/>
              </a:lnSpc>
              <a:buFont typeface="Arial"/>
              <a:buChar char="•"/>
            </a:pPr>
            <a:r>
              <a:rPr lang="en-US" sz="3871">
                <a:solidFill>
                  <a:srgbClr val="000000"/>
                </a:solidFill>
                <a:latin typeface="Outfit"/>
                <a:ea typeface="Outfit"/>
                <a:cs typeface="Outfit"/>
                <a:sym typeface="Outfit"/>
              </a:rPr>
              <a:t>How to use</a:t>
            </a:r>
          </a:p>
          <a:p>
            <a:pPr marL="835916" lvl="1" indent="-417958" algn="l">
              <a:lnSpc>
                <a:spcPts val="5420"/>
              </a:lnSpc>
              <a:buFont typeface="Arial"/>
              <a:buChar char="•"/>
            </a:pPr>
            <a:r>
              <a:rPr lang="en-US" sz="3871">
                <a:solidFill>
                  <a:srgbClr val="000000"/>
                </a:solidFill>
                <a:latin typeface="Outfit"/>
                <a:ea typeface="Outfit"/>
                <a:cs typeface="Outfit"/>
                <a:sym typeface="Outfit"/>
              </a:rPr>
              <a:t>Content </a:t>
            </a:r>
          </a:p>
          <a:p>
            <a:pPr marL="835916" lvl="1" indent="-417958" algn="l">
              <a:lnSpc>
                <a:spcPts val="5420"/>
              </a:lnSpc>
              <a:buFont typeface="Arial"/>
              <a:buChar char="•"/>
            </a:pPr>
            <a:r>
              <a:rPr lang="en-US" sz="3871">
                <a:solidFill>
                  <a:srgbClr val="000000"/>
                </a:solidFill>
                <a:latin typeface="Outfit"/>
                <a:ea typeface="Outfit"/>
                <a:cs typeface="Outfit"/>
                <a:sym typeface="Outfit"/>
              </a:rPr>
              <a:t>Replenishing the documents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14279953"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96872"/>
            <a:ext cx="14772949" cy="1413066"/>
          </a:xfrm>
          <a:prstGeom prst="rect">
            <a:avLst/>
          </a:prstGeom>
        </p:spPr>
        <p:txBody>
          <a:bodyPr lIns="0" tIns="0" rIns="0" bIns="0" rtlCol="0" anchor="t">
            <a:spAutoFit/>
          </a:bodyPr>
          <a:lstStyle/>
          <a:p>
            <a:pPr algn="l">
              <a:lnSpc>
                <a:spcPts val="11580"/>
              </a:lnSpc>
            </a:pPr>
            <a:r>
              <a:rPr lang="en-US" sz="8272" b="1">
                <a:solidFill>
                  <a:srgbClr val="27B151"/>
                </a:solidFill>
                <a:latin typeface="Outfit Bold"/>
                <a:ea typeface="Outfit Bold"/>
                <a:cs typeface="Outfit Bold"/>
                <a:sym typeface="Outfit Bold"/>
              </a:rPr>
              <a:t>MAHCP CODE OF CONDUCT</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6230600" cy="6150057"/>
          </a:xfrm>
          <a:prstGeom prst="rect">
            <a:avLst/>
          </a:prstGeom>
        </p:spPr>
        <p:txBody>
          <a:bodyPr lIns="0" tIns="0" rIns="0" bIns="0" rtlCol="0" anchor="t">
            <a:spAutoFit/>
          </a:bodyPr>
          <a:lstStyle/>
          <a:p>
            <a:pPr algn="l">
              <a:lnSpc>
                <a:spcPts val="5420"/>
              </a:lnSpc>
            </a:pPr>
            <a:r>
              <a:rPr lang="en-US" sz="3850">
                <a:solidFill>
                  <a:srgbClr val="000000"/>
                </a:solidFill>
                <a:latin typeface="Outfit"/>
                <a:ea typeface="Outfit"/>
                <a:cs typeface="Outfit"/>
                <a:sym typeface="Outfit"/>
              </a:rPr>
              <a:t>The President, Executive Director, Executive Council, Member, Treasurer, Secretary, Member Advocate shall ensure that no organizational practice, decision or activity:</a:t>
            </a:r>
          </a:p>
          <a:p>
            <a:pPr marL="835660" lvl="1" indent="-417830" algn="l">
              <a:lnSpc>
                <a:spcPts val="5420"/>
              </a:lnSpc>
              <a:buFont typeface="Arial"/>
              <a:buChar char="•"/>
            </a:pPr>
            <a:r>
              <a:rPr lang="en-US" sz="3850">
                <a:solidFill>
                  <a:srgbClr val="000000"/>
                </a:solidFill>
                <a:latin typeface="Outfit"/>
                <a:ea typeface="Outfit"/>
                <a:cs typeface="Outfit"/>
                <a:sym typeface="Outfit"/>
              </a:rPr>
              <a:t>Is unethical, illegal or imprudent;</a:t>
            </a:r>
            <a:endParaRPr lang="en-US" sz="3850">
              <a:solidFill>
                <a:srgbClr val="000000"/>
              </a:solidFill>
              <a:latin typeface="Outfit"/>
              <a:ea typeface="Outfit"/>
              <a:cs typeface="Outfit"/>
            </a:endParaRPr>
          </a:p>
          <a:p>
            <a:pPr marL="835660" lvl="1" indent="-417830">
              <a:lnSpc>
                <a:spcPts val="5420"/>
              </a:lnSpc>
              <a:buFont typeface="Arial"/>
              <a:buChar char="•"/>
            </a:pPr>
            <a:r>
              <a:rPr lang="en-US" sz="3850">
                <a:solidFill>
                  <a:srgbClr val="000000"/>
                </a:solidFill>
                <a:latin typeface="Outfit"/>
                <a:ea typeface="Outfit"/>
                <a:cs typeface="Outfit"/>
                <a:sym typeface="Outfit"/>
              </a:rPr>
              <a:t>Is not against the mission, vision, values, established goals of the Manitoba Association of Health Care Professionals (MAHCP) as defined by the Executive Council in its written policies; or</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Would cause significant embarrassment or loss of reputation to MAHCP</a:t>
            </a:r>
            <a:endParaRPr lang="en-US" sz="3850">
              <a:solidFill>
                <a:srgbClr val="000000"/>
              </a:solidFill>
              <a:latin typeface="Outfit"/>
              <a:ea typeface="Outfit"/>
              <a:cs typeface="Outfi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Freeform 2"/>
          <p:cNvSpPr/>
          <p:nvPr/>
        </p:nvSpPr>
        <p:spPr>
          <a:xfrm>
            <a:off x="1730742" y="-2269758"/>
            <a:ext cx="14826517" cy="14826517"/>
          </a:xfrm>
          <a:custGeom>
            <a:avLst/>
            <a:gdLst/>
            <a:ahLst/>
            <a:cxnLst/>
            <a:rect l="l" t="t" r="r" b="b"/>
            <a:pathLst>
              <a:path w="14826517" h="14826517">
                <a:moveTo>
                  <a:pt x="0" y="0"/>
                </a:moveTo>
                <a:lnTo>
                  <a:pt x="14826516" y="0"/>
                </a:lnTo>
                <a:lnTo>
                  <a:pt x="14826516" y="14826516"/>
                </a:lnTo>
                <a:lnTo>
                  <a:pt x="0" y="148265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2520514" y="2547939"/>
            <a:ext cx="13246972" cy="5248273"/>
          </a:xfrm>
          <a:prstGeom prst="rect">
            <a:avLst/>
          </a:prstGeom>
        </p:spPr>
        <p:txBody>
          <a:bodyPr lIns="0" tIns="0" rIns="0" bIns="0" rtlCol="0" anchor="t">
            <a:spAutoFit/>
          </a:bodyPr>
          <a:lstStyle/>
          <a:p>
            <a:pPr marL="0" lvl="0" indent="0" algn="ctr">
              <a:lnSpc>
                <a:spcPts val="13799"/>
              </a:lnSpc>
            </a:pPr>
            <a:r>
              <a:rPr lang="en-US" sz="11999" b="1">
                <a:solidFill>
                  <a:srgbClr val="FFFFFF"/>
                </a:solidFill>
                <a:latin typeface="Outfit Bold"/>
                <a:ea typeface="Outfit Bold"/>
                <a:cs typeface="Outfit Bold"/>
                <a:sym typeface="Outfit Bold"/>
              </a:rPr>
              <a:t>MAHCP COLLECTIVE AGREEMENTS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flipV="1">
            <a:off x="1047749" y="2380126"/>
            <a:ext cx="15354541" cy="20173"/>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16344900" cy="1421479"/>
          </a:xfrm>
          <a:prstGeom prst="rect">
            <a:avLst/>
          </a:prstGeom>
        </p:spPr>
        <p:txBody>
          <a:bodyPr wrap="square" lIns="0" tIns="0" rIns="0" bIns="0" rtlCol="0" anchor="t">
            <a:spAutoFit/>
          </a:bodyPr>
          <a:lstStyle/>
          <a:p>
            <a:pPr algn="l">
              <a:lnSpc>
                <a:spcPts val="12599"/>
              </a:lnSpc>
            </a:pPr>
            <a:r>
              <a:rPr lang="en-US" sz="6600" b="1" dirty="0">
                <a:solidFill>
                  <a:srgbClr val="27B151"/>
                </a:solidFill>
                <a:latin typeface="Outfit Bold"/>
                <a:ea typeface="Outfit Bold"/>
                <a:cs typeface="Outfit Bold"/>
                <a:sym typeface="Outfit Bold"/>
              </a:rPr>
              <a:t>WHAT IS A COLLECTIVE AGREEMENT?</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6230600" cy="4797275"/>
          </a:xfrm>
          <a:prstGeom prst="rect">
            <a:avLst/>
          </a:prstGeom>
        </p:spPr>
        <p:txBody>
          <a:bodyPr lIns="0" tIns="0" rIns="0" bIns="0" rtlCol="0" anchor="t">
            <a:spAutoFit/>
          </a:bodyPr>
          <a:lstStyle/>
          <a:p>
            <a:pPr marL="835660" lvl="1" indent="-417830" algn="l">
              <a:lnSpc>
                <a:spcPts val="5420"/>
              </a:lnSpc>
              <a:buFont typeface="Arial"/>
              <a:buChar char="•"/>
            </a:pPr>
            <a:r>
              <a:rPr lang="en-US" sz="3850" dirty="0">
                <a:solidFill>
                  <a:srgbClr val="000000"/>
                </a:solidFill>
                <a:latin typeface="Outfit"/>
                <a:ea typeface="Outfit"/>
                <a:cs typeface="Outfit"/>
                <a:sym typeface="Outfit"/>
              </a:rPr>
              <a:t>A Collective Agreement is a legal document between the employees and their employer</a:t>
            </a:r>
            <a:endParaRPr lang="en-US" sz="3850" dirty="0"/>
          </a:p>
          <a:p>
            <a:pPr marL="835660" lvl="1" indent="-417830" algn="l">
              <a:lnSpc>
                <a:spcPts val="5420"/>
              </a:lnSpc>
              <a:buFont typeface="Arial"/>
              <a:buChar char="•"/>
            </a:pPr>
            <a:r>
              <a:rPr lang="en-US" sz="3850" dirty="0">
                <a:solidFill>
                  <a:srgbClr val="000000"/>
                </a:solidFill>
                <a:latin typeface="Outfit"/>
                <a:ea typeface="Outfit"/>
                <a:cs typeface="Outfit"/>
                <a:sym typeface="Outfit"/>
              </a:rPr>
              <a:t>Developed through the bargaining and ratification processes</a:t>
            </a:r>
            <a:endParaRPr lang="en-US" sz="3850" dirty="0">
              <a:solidFill>
                <a:srgbClr val="000000"/>
              </a:solidFill>
              <a:latin typeface="Outfit"/>
              <a:ea typeface="Outfit"/>
              <a:cs typeface="Outfit"/>
            </a:endParaRPr>
          </a:p>
          <a:p>
            <a:pPr marL="835660" lvl="1" indent="-417830" algn="l">
              <a:lnSpc>
                <a:spcPts val="5420"/>
              </a:lnSpc>
              <a:buFont typeface="Arial"/>
              <a:buChar char="•"/>
            </a:pPr>
            <a:r>
              <a:rPr lang="en-US" sz="3850" dirty="0">
                <a:solidFill>
                  <a:srgbClr val="000000"/>
                </a:solidFill>
                <a:latin typeface="Outfit"/>
                <a:ea typeface="Outfit"/>
                <a:cs typeface="Outfit"/>
                <a:sym typeface="Outfit"/>
              </a:rPr>
              <a:t>Addresses rights and entitlements often above or in addition to legislative and constitutional rights of workers</a:t>
            </a:r>
            <a:endParaRPr lang="en-US" sz="3850" dirty="0">
              <a:solidFill>
                <a:srgbClr val="000000"/>
              </a:solidFill>
              <a:latin typeface="Outfit"/>
              <a:ea typeface="Outfit"/>
              <a:cs typeface="Outfit"/>
            </a:endParaRPr>
          </a:p>
          <a:p>
            <a:pPr marL="835660" lvl="1" indent="-417830" algn="l">
              <a:lnSpc>
                <a:spcPts val="5420"/>
              </a:lnSpc>
              <a:buFont typeface="Arial"/>
              <a:buChar char="•"/>
            </a:pPr>
            <a:r>
              <a:rPr lang="en-US" sz="3850" dirty="0">
                <a:solidFill>
                  <a:srgbClr val="000000"/>
                </a:solidFill>
                <a:latin typeface="Outfit"/>
                <a:ea typeface="Outfit"/>
                <a:cs typeface="Outfit"/>
                <a:sym typeface="Outfit"/>
              </a:rPr>
              <a:t>Management and the employees named in the contract are </a:t>
            </a:r>
            <a:r>
              <a:rPr lang="en-US" sz="3850" b="1" u="sng" dirty="0">
                <a:solidFill>
                  <a:srgbClr val="000000"/>
                </a:solidFill>
                <a:latin typeface="Outfit Bold"/>
                <a:ea typeface="Outfit Bold"/>
                <a:cs typeface="Outfit Bold"/>
                <a:sym typeface="Outfit Bold"/>
              </a:rPr>
              <a:t>bound</a:t>
            </a:r>
            <a:r>
              <a:rPr lang="en-US" sz="3850" b="1" dirty="0">
                <a:solidFill>
                  <a:srgbClr val="000000"/>
                </a:solidFill>
                <a:latin typeface="Outfit Bold"/>
                <a:ea typeface="Outfit Bold"/>
                <a:cs typeface="Outfit Bold"/>
                <a:sym typeface="Outfit Bold"/>
              </a:rPr>
              <a:t> </a:t>
            </a:r>
            <a:r>
              <a:rPr lang="en-US" sz="3850" dirty="0">
                <a:solidFill>
                  <a:srgbClr val="000000"/>
                </a:solidFill>
                <a:latin typeface="Outfit"/>
                <a:ea typeface="Outfit"/>
                <a:cs typeface="Outfit"/>
                <a:sym typeface="Outfit"/>
              </a:rPr>
              <a:t>to do what is agreed to in the contract terms, wording and clauses</a:t>
            </a:r>
            <a:endParaRPr lang="en-US" sz="3850" dirty="0">
              <a:solidFill>
                <a:srgbClr val="000000"/>
              </a:solidFill>
              <a:latin typeface="Outfit"/>
              <a:ea typeface="Outfit"/>
              <a:cs typeface="Outfi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28700" y="2087359"/>
            <a:ext cx="14206670"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834972"/>
            <a:ext cx="14712642" cy="1071412"/>
          </a:xfrm>
          <a:prstGeom prst="rect">
            <a:avLst/>
          </a:prstGeom>
        </p:spPr>
        <p:txBody>
          <a:bodyPr lIns="0" tIns="0" rIns="0" bIns="0" rtlCol="0" anchor="t">
            <a:spAutoFit/>
          </a:bodyPr>
          <a:lstStyle/>
          <a:p>
            <a:pPr algn="l">
              <a:lnSpc>
                <a:spcPts val="8823"/>
              </a:lnSpc>
            </a:pPr>
            <a:r>
              <a:rPr lang="en-US" sz="6302" b="1">
                <a:solidFill>
                  <a:srgbClr val="27B151"/>
                </a:solidFill>
                <a:latin typeface="Outfit Bold"/>
                <a:ea typeface="Outfit Bold"/>
                <a:cs typeface="Outfit Bold"/>
                <a:sym typeface="Outfit Bold"/>
              </a:rPr>
              <a:t>COLLECTIVE AGREEMENT CONTENT</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385568"/>
            <a:ext cx="15604209" cy="6995160"/>
          </a:xfrm>
          <a:prstGeom prst="rect">
            <a:avLst/>
          </a:prstGeom>
        </p:spPr>
        <p:txBody>
          <a:bodyPr lIns="0" tIns="0" rIns="0" bIns="0" rtlCol="0" anchor="t">
            <a:spAutoFit/>
          </a:bodyPr>
          <a:lstStyle/>
          <a:p>
            <a:pPr marL="777240" lvl="1" indent="-388620" algn="l">
              <a:lnSpc>
                <a:spcPts val="5040"/>
              </a:lnSpc>
              <a:buFont typeface="Arial"/>
              <a:buChar char="•"/>
            </a:pPr>
            <a:r>
              <a:rPr lang="en-US" sz="3600" b="1">
                <a:solidFill>
                  <a:srgbClr val="000000"/>
                </a:solidFill>
                <a:latin typeface="Outfit Bold"/>
                <a:ea typeface="Outfit Bold"/>
                <a:cs typeface="Outfit Bold"/>
                <a:sym typeface="Outfit Bold"/>
              </a:rPr>
              <a:t>Preface</a:t>
            </a:r>
          </a:p>
          <a:p>
            <a:pPr marL="1554480" lvl="2" indent="-518160" algn="l">
              <a:lnSpc>
                <a:spcPts val="5040"/>
              </a:lnSpc>
              <a:buFont typeface="Arial"/>
              <a:buChar char="⚬"/>
            </a:pPr>
            <a:r>
              <a:rPr lang="en-US" sz="3600">
                <a:solidFill>
                  <a:srgbClr val="000000"/>
                </a:solidFill>
                <a:latin typeface="Outfit"/>
                <a:ea typeface="Outfit"/>
                <a:cs typeface="Outfit"/>
                <a:sym typeface="Outfit"/>
              </a:rPr>
              <a:t>The understanding of who owns the agreement, who it is applicable to, the intent of the agreement as a whole </a:t>
            </a:r>
            <a:endParaRPr lang="en-US" sz="3600">
              <a:solidFill>
                <a:srgbClr val="000000"/>
              </a:solidFill>
              <a:latin typeface="Outfit"/>
              <a:ea typeface="Outfit"/>
              <a:cs typeface="Outfit"/>
            </a:endParaRPr>
          </a:p>
          <a:p>
            <a:pPr marL="777240" lvl="1" indent="-388620" algn="l">
              <a:lnSpc>
                <a:spcPts val="5040"/>
              </a:lnSpc>
              <a:buFont typeface="Arial"/>
              <a:buChar char="•"/>
            </a:pPr>
            <a:r>
              <a:rPr lang="en-US" sz="3600" b="1">
                <a:solidFill>
                  <a:srgbClr val="000000"/>
                </a:solidFill>
                <a:latin typeface="Outfit Bold"/>
                <a:ea typeface="Outfit Bold"/>
                <a:cs typeface="Outfit Bold"/>
                <a:sym typeface="Outfit Bold"/>
              </a:rPr>
              <a:t>Articles</a:t>
            </a:r>
            <a:endParaRPr lang="en-US" sz="3600" b="1">
              <a:solidFill>
                <a:srgbClr val="000000"/>
              </a:solidFill>
              <a:latin typeface="Outfit Bold"/>
              <a:ea typeface="Outfit Bold"/>
              <a:cs typeface="Outfit Bold"/>
            </a:endParaRPr>
          </a:p>
          <a:p>
            <a:pPr marL="1554480" lvl="2" indent="-518160" algn="l">
              <a:lnSpc>
                <a:spcPts val="5040"/>
              </a:lnSpc>
              <a:buFont typeface="Arial"/>
              <a:buChar char="⚬"/>
            </a:pPr>
            <a:r>
              <a:rPr lang="en-US" sz="3600">
                <a:solidFill>
                  <a:srgbClr val="000000"/>
                </a:solidFill>
                <a:latin typeface="Outfit"/>
                <a:ea typeface="Outfit"/>
                <a:cs typeface="Outfit"/>
                <a:sym typeface="Outfit"/>
              </a:rPr>
              <a:t>Content of the Collective Agreement and what is referred to in the grievances we file</a:t>
            </a:r>
            <a:endParaRPr lang="en-US" sz="3600">
              <a:solidFill>
                <a:srgbClr val="000000"/>
              </a:solidFill>
              <a:latin typeface="Outfit"/>
              <a:ea typeface="Outfit"/>
              <a:cs typeface="Outfit"/>
            </a:endParaRPr>
          </a:p>
          <a:p>
            <a:pPr marL="777240" lvl="1" indent="-388620" algn="l">
              <a:lnSpc>
                <a:spcPts val="5040"/>
              </a:lnSpc>
              <a:buFont typeface="Arial"/>
              <a:buChar char="•"/>
            </a:pPr>
            <a:r>
              <a:rPr lang="en-US" sz="3600" b="1">
                <a:solidFill>
                  <a:srgbClr val="000000"/>
                </a:solidFill>
                <a:latin typeface="Outfit Bold"/>
                <a:ea typeface="Outfit Bold"/>
                <a:cs typeface="Outfit Bold"/>
                <a:sym typeface="Outfit Bold"/>
              </a:rPr>
              <a:t>Memorandum of Understanding (MOU’s)</a:t>
            </a:r>
            <a:endParaRPr lang="en-US" sz="3600" b="1">
              <a:solidFill>
                <a:srgbClr val="000000"/>
              </a:solidFill>
              <a:latin typeface="Outfit Bold"/>
              <a:ea typeface="Outfit Bold"/>
              <a:cs typeface="Outfit Bold"/>
            </a:endParaRPr>
          </a:p>
          <a:p>
            <a:pPr marL="1554480" lvl="2" indent="-518160" algn="l">
              <a:lnSpc>
                <a:spcPts val="5040"/>
              </a:lnSpc>
              <a:buFont typeface="Arial"/>
              <a:buChar char="⚬"/>
            </a:pPr>
            <a:r>
              <a:rPr lang="en-US" sz="3600">
                <a:solidFill>
                  <a:srgbClr val="000000"/>
                </a:solidFill>
                <a:latin typeface="Outfit"/>
                <a:ea typeface="Outfit"/>
                <a:cs typeface="Outfit"/>
                <a:sym typeface="Outfit"/>
              </a:rPr>
              <a:t>Agreements/Understanding where the CA is silent on the matter</a:t>
            </a:r>
            <a:endParaRPr lang="en-US" sz="3600">
              <a:solidFill>
                <a:srgbClr val="000000"/>
              </a:solidFill>
              <a:latin typeface="Outfit"/>
              <a:ea typeface="Outfit"/>
              <a:cs typeface="Outfit"/>
            </a:endParaRPr>
          </a:p>
          <a:p>
            <a:pPr marL="777240" lvl="1" indent="-388620" algn="l">
              <a:lnSpc>
                <a:spcPts val="5040"/>
              </a:lnSpc>
              <a:buFont typeface="Arial"/>
              <a:buChar char="•"/>
            </a:pPr>
            <a:r>
              <a:rPr lang="en-US" sz="3600" b="1">
                <a:solidFill>
                  <a:srgbClr val="000000"/>
                </a:solidFill>
                <a:latin typeface="Outfit Bold"/>
                <a:ea typeface="Outfit Bold"/>
                <a:cs typeface="Outfit Bold"/>
                <a:sym typeface="Outfit Bold"/>
              </a:rPr>
              <a:t>Schedules and Appendixes</a:t>
            </a:r>
            <a:endParaRPr lang="en-US" sz="3600" b="1">
              <a:solidFill>
                <a:srgbClr val="000000"/>
              </a:solidFill>
              <a:latin typeface="Outfit Bold"/>
              <a:ea typeface="Outfit Bold"/>
              <a:cs typeface="Outfit Bold"/>
            </a:endParaRPr>
          </a:p>
          <a:p>
            <a:pPr marL="1554480" lvl="2" indent="-518160">
              <a:lnSpc>
                <a:spcPts val="5040"/>
              </a:lnSpc>
              <a:buFont typeface="Arial"/>
              <a:buChar char="⚬"/>
            </a:pPr>
            <a:r>
              <a:rPr lang="en-US" sz="3600">
                <a:solidFill>
                  <a:srgbClr val="000000"/>
                </a:solidFill>
                <a:latin typeface="Outfit"/>
                <a:ea typeface="Outfit"/>
                <a:cs typeface="Outfit"/>
                <a:sym typeface="Outfit"/>
              </a:rPr>
              <a:t>Contain salary scales, other listings, ex. site listings, classification differences</a:t>
            </a:r>
            <a:endParaRPr lang="en-US" sz="3600">
              <a:solidFill>
                <a:srgbClr val="000000"/>
              </a:solidFill>
              <a:latin typeface="Outfit"/>
              <a:ea typeface="Outfit"/>
              <a:cs typeface="Outfi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38225" y="2416122"/>
            <a:ext cx="14206670"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14206670" cy="1543050"/>
          </a:xfrm>
          <a:prstGeom prst="rect">
            <a:avLst/>
          </a:prstGeom>
        </p:spPr>
        <p:txBody>
          <a:bodyPr lIns="0" tIns="0" rIns="0" bIns="0" rtlCol="0" anchor="t">
            <a:spAutoFit/>
          </a:bodyPr>
          <a:lstStyle/>
          <a:p>
            <a:pPr algn="l">
              <a:lnSpc>
                <a:spcPts val="12599"/>
              </a:lnSpc>
            </a:pPr>
            <a:r>
              <a:rPr lang="en-US" sz="8800" b="1" dirty="0">
                <a:solidFill>
                  <a:srgbClr val="27B151"/>
                </a:solidFill>
                <a:latin typeface="Outfit Bold"/>
                <a:ea typeface="Outfit Bold"/>
                <a:cs typeface="Outfit Bold"/>
                <a:sym typeface="Outfit Bold"/>
              </a:rPr>
              <a:t>INTERPRETATION</a:t>
            </a:r>
            <a:r>
              <a:rPr lang="en-US" sz="9000" b="1" dirty="0">
                <a:solidFill>
                  <a:srgbClr val="27B151"/>
                </a:solidFill>
                <a:latin typeface="Outfit Bold"/>
                <a:ea typeface="Outfit Bold"/>
                <a:cs typeface="Outfit Bold"/>
                <a:sym typeface="Outfit Bold"/>
              </a:rPr>
              <a:t> BASICS</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03341"/>
            <a:ext cx="14206670" cy="5388078"/>
          </a:xfrm>
          <a:prstGeom prst="rect">
            <a:avLst/>
          </a:prstGeom>
        </p:spPr>
        <p:txBody>
          <a:bodyPr lIns="0" tIns="0" rIns="0" bIns="0" rtlCol="0" anchor="t">
            <a:spAutoFit/>
          </a:bodyPr>
          <a:lstStyle/>
          <a:p>
            <a:pPr marL="819785" lvl="1" indent="-409575" algn="l">
              <a:lnSpc>
                <a:spcPts val="5319"/>
              </a:lnSpc>
              <a:buFont typeface="Arial"/>
              <a:buChar char="•"/>
            </a:pPr>
            <a:r>
              <a:rPr lang="en-US" sz="3750" b="1">
                <a:solidFill>
                  <a:srgbClr val="000000"/>
                </a:solidFill>
                <a:latin typeface="Outfit Bold"/>
                <a:ea typeface="Outfit Bold"/>
                <a:cs typeface="Outfit Bold"/>
                <a:sym typeface="Outfit Bold"/>
              </a:rPr>
              <a:t>Wording is critical to understanding the C/A</a:t>
            </a:r>
            <a:endParaRPr lang="en-US" sz="3750"/>
          </a:p>
          <a:p>
            <a:pPr marL="1640205" lvl="2" indent="-546735" algn="l">
              <a:lnSpc>
                <a:spcPts val="5319"/>
              </a:lnSpc>
              <a:buFont typeface="Arial"/>
              <a:buChar char="⚬"/>
            </a:pPr>
            <a:r>
              <a:rPr lang="en-US" sz="3750">
                <a:solidFill>
                  <a:srgbClr val="000000"/>
                </a:solidFill>
                <a:latin typeface="Outfit"/>
                <a:ea typeface="Outfit"/>
                <a:cs typeface="Outfit"/>
                <a:sym typeface="Outfit"/>
              </a:rPr>
              <a:t>“Shall” or “May”, “and” or “or”, can make all the difference in the meaning/interpretation of a clause</a:t>
            </a:r>
            <a:endParaRPr lang="en-US" sz="3750">
              <a:solidFill>
                <a:srgbClr val="000000"/>
              </a:solidFill>
              <a:latin typeface="Outfit"/>
              <a:ea typeface="Outfit"/>
              <a:cs typeface="Outfit"/>
            </a:endParaRPr>
          </a:p>
          <a:p>
            <a:pPr marL="1640205" lvl="2" indent="-546735" algn="l">
              <a:lnSpc>
                <a:spcPts val="5319"/>
              </a:lnSpc>
              <a:buFont typeface="Arial"/>
              <a:buChar char="⚬"/>
            </a:pPr>
            <a:r>
              <a:rPr lang="en-US" sz="3750">
                <a:solidFill>
                  <a:srgbClr val="000000"/>
                </a:solidFill>
                <a:latin typeface="Outfit"/>
                <a:ea typeface="Outfit"/>
                <a:cs typeface="Outfit"/>
                <a:sym typeface="Outfit"/>
              </a:rPr>
              <a:t>Check your Contract Interpretation Manual for clarity</a:t>
            </a:r>
            <a:endParaRPr lang="en-US" sz="3750">
              <a:solidFill>
                <a:srgbClr val="000000"/>
              </a:solidFill>
              <a:latin typeface="Outfit"/>
              <a:ea typeface="Outfit"/>
              <a:cs typeface="Outfit"/>
            </a:endParaRPr>
          </a:p>
          <a:p>
            <a:pPr marL="1640205" lvl="2" indent="-546735" algn="l">
              <a:lnSpc>
                <a:spcPts val="5319"/>
              </a:lnSpc>
              <a:buFont typeface="Arial"/>
              <a:buChar char="⚬"/>
            </a:pPr>
            <a:r>
              <a:rPr lang="en-US" sz="3750">
                <a:solidFill>
                  <a:srgbClr val="000000"/>
                </a:solidFill>
                <a:latin typeface="Outfit"/>
                <a:ea typeface="Outfit"/>
                <a:cs typeface="Outfit"/>
                <a:sym typeface="Outfit"/>
              </a:rPr>
              <a:t>Get further clarification from an LRO </a:t>
            </a:r>
            <a:endParaRPr lang="en-US" sz="3750">
              <a:solidFill>
                <a:srgbClr val="000000"/>
              </a:solidFill>
              <a:latin typeface="Outfit"/>
              <a:ea typeface="Outfit"/>
              <a:cs typeface="Outfit"/>
            </a:endParaRPr>
          </a:p>
          <a:p>
            <a:pPr marL="1640205" lvl="2" indent="-546735" algn="l">
              <a:lnSpc>
                <a:spcPts val="5319"/>
              </a:lnSpc>
              <a:buFont typeface="Arial"/>
              <a:buChar char="⚬"/>
            </a:pPr>
            <a:r>
              <a:rPr lang="en-US" sz="3750">
                <a:solidFill>
                  <a:srgbClr val="000000"/>
                </a:solidFill>
                <a:latin typeface="Outfit"/>
                <a:ea typeface="Outfit"/>
                <a:cs typeface="Outfit"/>
                <a:sym typeface="Outfit"/>
              </a:rPr>
              <a:t>Never guess</a:t>
            </a:r>
            <a:endParaRPr lang="en-US" sz="3750">
              <a:solidFill>
                <a:srgbClr val="000000"/>
              </a:solidFill>
              <a:latin typeface="Outfit"/>
              <a:ea typeface="Outfit"/>
              <a:cs typeface="Outfit"/>
            </a:endParaRPr>
          </a:p>
          <a:p>
            <a:pPr marL="1640205" lvl="2" indent="-546735" algn="l">
              <a:lnSpc>
                <a:spcPts val="5319"/>
              </a:lnSpc>
              <a:buFont typeface="Arial"/>
              <a:buChar char="⚬"/>
            </a:pPr>
            <a:r>
              <a:rPr lang="en-US" sz="3750">
                <a:solidFill>
                  <a:srgbClr val="000000"/>
                </a:solidFill>
                <a:latin typeface="Outfit"/>
                <a:ea typeface="Outfit"/>
                <a:cs typeface="Outfit"/>
                <a:sym typeface="Outfit"/>
              </a:rPr>
              <a:t>There is nothing wrong with stating, “I will look into that and get back to you”</a:t>
            </a:r>
            <a:endParaRPr lang="en-US" sz="3750">
              <a:solidFill>
                <a:srgbClr val="000000"/>
              </a:solidFill>
              <a:latin typeface="Outfit"/>
              <a:ea typeface="Outfit"/>
              <a:cs typeface="Outfi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38225" y="2416122"/>
            <a:ext cx="14511309"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14938428" cy="1543050"/>
          </a:xfrm>
          <a:prstGeom prst="rect">
            <a:avLst/>
          </a:prstGeom>
        </p:spPr>
        <p:txBody>
          <a:bodyPr lIns="0" tIns="0" rIns="0" bIns="0" rtlCol="0" anchor="t">
            <a:spAutoFit/>
          </a:bodyPr>
          <a:lstStyle/>
          <a:p>
            <a:pPr algn="l">
              <a:lnSpc>
                <a:spcPts val="12599"/>
              </a:lnSpc>
            </a:pPr>
            <a:r>
              <a:rPr lang="en-US" sz="8800" b="1" dirty="0">
                <a:solidFill>
                  <a:srgbClr val="27B151"/>
                </a:solidFill>
                <a:latin typeface="Outfit Bold"/>
                <a:ea typeface="Outfit Bold"/>
                <a:cs typeface="Outfit Bold"/>
                <a:sym typeface="Outfit Bold"/>
              </a:rPr>
              <a:t>UNDERSTANDING</a:t>
            </a:r>
            <a:r>
              <a:rPr lang="en-US" sz="9000" b="1" dirty="0">
                <a:solidFill>
                  <a:srgbClr val="27B151"/>
                </a:solidFill>
                <a:latin typeface="Outfit Bold"/>
                <a:ea typeface="Outfit Bold"/>
                <a:cs typeface="Outfit Bold"/>
                <a:sym typeface="Outfit Bold"/>
              </a:rPr>
              <a:t> INTENT</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22391"/>
            <a:ext cx="15929245" cy="5080635"/>
          </a:xfrm>
          <a:prstGeom prst="rect">
            <a:avLst/>
          </a:prstGeom>
        </p:spPr>
        <p:txBody>
          <a:bodyPr lIns="0" tIns="0" rIns="0" bIns="0" rtlCol="0" anchor="t">
            <a:spAutoFit/>
          </a:bodyPr>
          <a:lstStyle/>
          <a:p>
            <a:pPr algn="l">
              <a:lnSpc>
                <a:spcPts val="5040"/>
              </a:lnSpc>
            </a:pPr>
            <a:r>
              <a:rPr lang="en-US" sz="3600">
                <a:solidFill>
                  <a:srgbClr val="000000"/>
                </a:solidFill>
                <a:latin typeface="Outfit"/>
                <a:ea typeface="Outfit"/>
                <a:cs typeface="Outfit"/>
                <a:sym typeface="Outfit"/>
              </a:rPr>
              <a:t>“In searching for the parties’ intention with respect to a particular provision in the agreement, arbitrators have generally assumed that the language before them should be viewed in its normal or ordinary sense unless that would lead to some absurdity or inconsistency with the rest of the collective agreement, or unless the context reveals that the words were used in some other sense . . . The context in which words are found is also a primary source of their meaning. Thus, it is said that the words under consideration should be read in the context of the sentence, section and agreement as  a whole.” </a:t>
            </a:r>
          </a:p>
        </p:txBody>
      </p:sp>
      <p:sp>
        <p:nvSpPr>
          <p:cNvPr id="12" name="TextBox 12"/>
          <p:cNvSpPr txBox="1"/>
          <p:nvPr/>
        </p:nvSpPr>
        <p:spPr>
          <a:xfrm>
            <a:off x="11061630" y="8264976"/>
            <a:ext cx="4443964" cy="686828"/>
          </a:xfrm>
          <a:prstGeom prst="rect">
            <a:avLst/>
          </a:prstGeom>
        </p:spPr>
        <p:txBody>
          <a:bodyPr lIns="0" tIns="0" rIns="0" bIns="0" rtlCol="0" anchor="t">
            <a:spAutoFit/>
          </a:bodyPr>
          <a:lstStyle/>
          <a:p>
            <a:pPr algn="ctr">
              <a:lnSpc>
                <a:spcPts val="5643"/>
              </a:lnSpc>
              <a:spcBef>
                <a:spcPct val="0"/>
              </a:spcBef>
            </a:pPr>
            <a:r>
              <a:rPr lang="en-US" sz="4030">
                <a:solidFill>
                  <a:srgbClr val="000000"/>
                </a:solidFill>
                <a:latin typeface="Outfit"/>
                <a:ea typeface="Outfit"/>
                <a:cs typeface="Outfit"/>
                <a:sym typeface="Outfit"/>
              </a:rPr>
              <a:t>-Brown &amp; Beatty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38225" y="3273372"/>
            <a:ext cx="10553531"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1092147"/>
            <a:ext cx="14206670" cy="2079626"/>
          </a:xfrm>
          <a:prstGeom prst="rect">
            <a:avLst/>
          </a:prstGeom>
        </p:spPr>
        <p:txBody>
          <a:bodyPr lIns="0" tIns="0" rIns="0" bIns="0" rtlCol="0" anchor="t">
            <a:spAutoFit/>
          </a:bodyPr>
          <a:lstStyle/>
          <a:p>
            <a:pPr algn="l">
              <a:lnSpc>
                <a:spcPts val="8000"/>
              </a:lnSpc>
            </a:pPr>
            <a:r>
              <a:rPr lang="en-US" sz="8000" b="1" dirty="0">
                <a:solidFill>
                  <a:srgbClr val="27B151"/>
                </a:solidFill>
                <a:latin typeface="Outfit Bold"/>
                <a:ea typeface="Outfit Bold"/>
                <a:cs typeface="Outfit Bold"/>
                <a:sym typeface="Outfit Bold"/>
              </a:rPr>
              <a:t>CONSIDERATIONS IN INTERPRETATION</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38225" y="3819080"/>
            <a:ext cx="16633934" cy="5388078"/>
          </a:xfrm>
          <a:prstGeom prst="rect">
            <a:avLst/>
          </a:prstGeom>
        </p:spPr>
        <p:txBody>
          <a:bodyPr lIns="0" tIns="0" rIns="0" bIns="0" rtlCol="0" anchor="t">
            <a:spAutoFit/>
          </a:bodyPr>
          <a:lstStyle/>
          <a:p>
            <a:pPr marL="819785" lvl="1" indent="-409575" algn="l">
              <a:lnSpc>
                <a:spcPts val="5319"/>
              </a:lnSpc>
              <a:buFont typeface="Arial"/>
              <a:buChar char="•"/>
            </a:pPr>
            <a:r>
              <a:rPr lang="en-US" sz="3750">
                <a:solidFill>
                  <a:srgbClr val="000000"/>
                </a:solidFill>
                <a:latin typeface="Outfit"/>
                <a:ea typeface="Outfit"/>
                <a:cs typeface="Outfit"/>
                <a:sym typeface="Outfit"/>
              </a:rPr>
              <a:t>When interpreting a Collective Agreement it is important to understand that the agreement must be looked at in its entirety.</a:t>
            </a:r>
            <a:endParaRPr lang="en-US"/>
          </a:p>
          <a:p>
            <a:pPr marL="819785" lvl="1" indent="-409575">
              <a:lnSpc>
                <a:spcPts val="5319"/>
              </a:lnSpc>
              <a:buFont typeface="Arial"/>
              <a:buChar char="•"/>
            </a:pPr>
            <a:r>
              <a:rPr lang="en-US" sz="3750">
                <a:solidFill>
                  <a:srgbClr val="000000"/>
                </a:solidFill>
                <a:latin typeface="Outfit"/>
                <a:ea typeface="Outfit"/>
                <a:cs typeface="Outfit"/>
                <a:sym typeface="Outfit"/>
              </a:rPr>
              <a:t>All related clauses must be looked at when analyzing for a potential violation or grievance.</a:t>
            </a:r>
            <a:endParaRPr lang="en-US" sz="3750">
              <a:solidFill>
                <a:srgbClr val="000000"/>
              </a:solidFill>
              <a:latin typeface="Outfit"/>
              <a:ea typeface="Outfit"/>
              <a:cs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A specific clause always carries more weight than a general Article (example)</a:t>
            </a:r>
            <a:endParaRPr lang="en-US" sz="3750">
              <a:solidFill>
                <a:srgbClr val="000000"/>
              </a:solidFill>
              <a:latin typeface="Outfit"/>
              <a:ea typeface="Outfit"/>
              <a:cs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The intent of the parties who negotiated the agreement is always considered when wording is unclear.</a:t>
            </a:r>
            <a:endParaRPr lang="en-US" sz="3750">
              <a:solidFill>
                <a:srgbClr val="000000"/>
              </a:solidFill>
              <a:latin typeface="Outfit"/>
              <a:ea typeface="Outfit"/>
              <a:cs typeface="Outfi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38225" y="2320872"/>
            <a:ext cx="14546866"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1092147"/>
            <a:ext cx="14938428" cy="1069976"/>
          </a:xfrm>
          <a:prstGeom prst="rect">
            <a:avLst/>
          </a:prstGeom>
        </p:spPr>
        <p:txBody>
          <a:bodyPr lIns="0" tIns="0" rIns="0" bIns="0" rtlCol="0" anchor="t">
            <a:spAutoFit/>
          </a:bodyPr>
          <a:lstStyle/>
          <a:p>
            <a:pPr algn="l">
              <a:lnSpc>
                <a:spcPts val="8000"/>
              </a:lnSpc>
            </a:pPr>
            <a:r>
              <a:rPr lang="en-US" sz="8000" b="1">
                <a:solidFill>
                  <a:srgbClr val="27B151"/>
                </a:solidFill>
                <a:latin typeface="Outfit Bold"/>
                <a:ea typeface="Outfit Bold"/>
                <a:cs typeface="Outfit Bold"/>
                <a:sym typeface="Outfit Bold"/>
              </a:rPr>
              <a:t>LEGISLATION, ACTS &amp; CODES</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394579" y="2983893"/>
            <a:ext cx="14206670" cy="5388078"/>
          </a:xfrm>
          <a:prstGeom prst="rect">
            <a:avLst/>
          </a:prstGeom>
        </p:spPr>
        <p:txBody>
          <a:bodyPr lIns="0" tIns="0" rIns="0" bIns="0" rtlCol="0" anchor="t">
            <a:spAutoFit/>
          </a:bodyPr>
          <a:lstStyle/>
          <a:p>
            <a:pPr>
              <a:lnSpc>
                <a:spcPts val="5319"/>
              </a:lnSpc>
            </a:pPr>
            <a:r>
              <a:rPr lang="en-US" sz="3750">
                <a:solidFill>
                  <a:srgbClr val="000000"/>
                </a:solidFill>
                <a:latin typeface="Outfit"/>
                <a:ea typeface="Outfit"/>
                <a:cs typeface="Outfit"/>
                <a:sym typeface="Outfit"/>
              </a:rPr>
              <a:t>There are many other legal frameworks like Legislations, Acts and Codes that impact the conditions and requirements of employment to protect workers' rights:</a:t>
            </a:r>
            <a:endParaRPr lang="en-US" sz="3799">
              <a:solidFill>
                <a:srgbClr val="000000"/>
              </a:solidFill>
              <a:latin typeface="Outfit"/>
              <a:ea typeface="Outfit"/>
              <a:cs typeface="Outfit"/>
              <a:sym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Human Rights Code – Duty to Accommodate</a:t>
            </a:r>
            <a:endParaRPr lang="en-US" sz="3750">
              <a:solidFill>
                <a:srgbClr val="000000"/>
              </a:solidFill>
              <a:latin typeface="Outfit"/>
              <a:ea typeface="Outfit"/>
              <a:cs typeface="Outfit"/>
            </a:endParaRPr>
          </a:p>
          <a:p>
            <a:pPr marL="819785" lvl="1" indent="-409575">
              <a:lnSpc>
                <a:spcPts val="5319"/>
              </a:lnSpc>
              <a:buFont typeface="Arial"/>
              <a:buChar char="•"/>
            </a:pPr>
            <a:r>
              <a:rPr lang="en-US" sz="3750">
                <a:solidFill>
                  <a:srgbClr val="000000"/>
                </a:solidFill>
                <a:latin typeface="Outfit"/>
                <a:ea typeface="Outfit"/>
                <a:cs typeface="Outfit"/>
                <a:sym typeface="Outfit"/>
              </a:rPr>
              <a:t>Workers Compensation Act </a:t>
            </a:r>
            <a:endParaRPr lang="en-US" sz="3750">
              <a:solidFill>
                <a:srgbClr val="000000"/>
              </a:solidFill>
              <a:latin typeface="Outfit"/>
              <a:ea typeface="Outfit"/>
              <a:cs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Workplace Safety and Health Act</a:t>
            </a:r>
            <a:endParaRPr lang="en-US" sz="3750">
              <a:solidFill>
                <a:srgbClr val="000000"/>
              </a:solidFill>
              <a:latin typeface="Outfit"/>
              <a:ea typeface="Outfit"/>
              <a:cs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Employment Standards Code</a:t>
            </a:r>
            <a:endParaRPr lang="en-US" sz="3750">
              <a:solidFill>
                <a:srgbClr val="000000"/>
              </a:solidFill>
              <a:latin typeface="Outfit"/>
              <a:ea typeface="Outfit"/>
              <a:cs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Labour Relations Act, etc. </a:t>
            </a:r>
            <a:endParaRPr lang="en-US" sz="3750">
              <a:solidFill>
                <a:srgbClr val="000000"/>
              </a:solidFill>
              <a:latin typeface="Outfit"/>
              <a:ea typeface="Outfit"/>
              <a:cs typeface="Outfi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Freeform 2"/>
          <p:cNvSpPr/>
          <p:nvPr/>
        </p:nvSpPr>
        <p:spPr>
          <a:xfrm>
            <a:off x="1730742" y="-2269758"/>
            <a:ext cx="14826517" cy="14826517"/>
          </a:xfrm>
          <a:custGeom>
            <a:avLst/>
            <a:gdLst/>
            <a:ahLst/>
            <a:cxnLst/>
            <a:rect l="l" t="t" r="r" b="b"/>
            <a:pathLst>
              <a:path w="14826517" h="14826517">
                <a:moveTo>
                  <a:pt x="0" y="0"/>
                </a:moveTo>
                <a:lnTo>
                  <a:pt x="14826516" y="0"/>
                </a:lnTo>
                <a:lnTo>
                  <a:pt x="14826516" y="14826516"/>
                </a:lnTo>
                <a:lnTo>
                  <a:pt x="0" y="148265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2520514" y="3419476"/>
            <a:ext cx="13246972" cy="3505198"/>
          </a:xfrm>
          <a:prstGeom prst="rect">
            <a:avLst/>
          </a:prstGeom>
        </p:spPr>
        <p:txBody>
          <a:bodyPr lIns="0" tIns="0" rIns="0" bIns="0" rtlCol="0" anchor="t">
            <a:spAutoFit/>
          </a:bodyPr>
          <a:lstStyle/>
          <a:p>
            <a:pPr marL="0" lvl="0" indent="0" algn="ctr">
              <a:lnSpc>
                <a:spcPts val="13799"/>
              </a:lnSpc>
            </a:pPr>
            <a:r>
              <a:rPr lang="en-US" sz="11999" b="1">
                <a:solidFill>
                  <a:srgbClr val="FFFFFF"/>
                </a:solidFill>
                <a:latin typeface="Outfit Bold"/>
                <a:ea typeface="Outfit Bold"/>
                <a:cs typeface="Outfit Bold"/>
                <a:sym typeface="Outfit Bold"/>
              </a:rPr>
              <a:t>GRIEVANCE PROCESS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123950" y="2320872"/>
            <a:ext cx="11962910"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1092147"/>
            <a:ext cx="14206670" cy="1048877"/>
          </a:xfrm>
          <a:prstGeom prst="rect">
            <a:avLst/>
          </a:prstGeom>
        </p:spPr>
        <p:txBody>
          <a:bodyPr lIns="0" tIns="0" rIns="0" bIns="0" rtlCol="0" anchor="t">
            <a:spAutoFit/>
          </a:bodyPr>
          <a:lstStyle/>
          <a:p>
            <a:pPr>
              <a:lnSpc>
                <a:spcPts val="8000"/>
              </a:lnSpc>
            </a:pPr>
            <a:r>
              <a:rPr lang="en-US" sz="8000" b="1" dirty="0">
                <a:solidFill>
                  <a:srgbClr val="27B151"/>
                </a:solidFill>
                <a:latin typeface="Outfit"/>
                <a:ea typeface="Outfit"/>
                <a:cs typeface="Outfit"/>
                <a:sym typeface="Outfit"/>
              </a:rPr>
              <a:t>WHAT IS A </a:t>
            </a:r>
            <a:r>
              <a:rPr lang="en-US" sz="8800" b="1" dirty="0">
                <a:solidFill>
                  <a:srgbClr val="27B151"/>
                </a:solidFill>
                <a:latin typeface="Outfit"/>
                <a:ea typeface="Outfit"/>
                <a:cs typeface="Outfit"/>
                <a:sym typeface="Outfit"/>
              </a:rPr>
              <a:t>GRIEVANCE</a:t>
            </a:r>
            <a:r>
              <a:rPr lang="en-US" sz="8000" b="1" dirty="0">
                <a:solidFill>
                  <a:srgbClr val="27B151"/>
                </a:solidFill>
                <a:latin typeface="Outfit"/>
                <a:ea typeface="Outfit"/>
                <a:cs typeface="Outfit"/>
                <a:sym typeface="Outfit"/>
              </a:rPr>
              <a:t>?</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123950" y="2670697"/>
            <a:ext cx="14311069" cy="3322955"/>
          </a:xfrm>
          <a:prstGeom prst="rect">
            <a:avLst/>
          </a:prstGeom>
        </p:spPr>
        <p:txBody>
          <a:bodyPr lIns="0" tIns="0" rIns="0" bIns="0" rtlCol="0" anchor="t">
            <a:spAutoFit/>
          </a:bodyPr>
          <a:lstStyle/>
          <a:p>
            <a:pPr algn="l">
              <a:lnSpc>
                <a:spcPts val="5319"/>
              </a:lnSpc>
            </a:pPr>
            <a:r>
              <a:rPr lang="en-US" sz="3799">
                <a:solidFill>
                  <a:srgbClr val="000000"/>
                </a:solidFill>
                <a:latin typeface="Outfit"/>
                <a:ea typeface="Outfit"/>
                <a:cs typeface="Outfit"/>
                <a:sym typeface="Outfit"/>
              </a:rPr>
              <a:t>A complaint against the employer relating to:</a:t>
            </a:r>
          </a:p>
          <a:p>
            <a:pPr marL="820419" lvl="1" indent="-410209" algn="l">
              <a:lnSpc>
                <a:spcPts val="5319"/>
              </a:lnSpc>
              <a:buFont typeface="Arial"/>
              <a:buChar char="•"/>
            </a:pPr>
            <a:r>
              <a:rPr lang="en-US" sz="3799">
                <a:solidFill>
                  <a:srgbClr val="000000"/>
                </a:solidFill>
                <a:latin typeface="Outfit"/>
                <a:ea typeface="Outfit"/>
                <a:cs typeface="Outfit"/>
                <a:sym typeface="Outfit"/>
              </a:rPr>
              <a:t>A breach of the Collective Agreement</a:t>
            </a:r>
          </a:p>
          <a:p>
            <a:pPr marL="820419" lvl="1" indent="-410209" algn="l">
              <a:lnSpc>
                <a:spcPts val="5319"/>
              </a:lnSpc>
              <a:buFont typeface="Arial"/>
              <a:buChar char="•"/>
            </a:pPr>
            <a:r>
              <a:rPr lang="en-US" sz="3799">
                <a:solidFill>
                  <a:srgbClr val="000000"/>
                </a:solidFill>
                <a:latin typeface="Outfit"/>
                <a:ea typeface="Outfit"/>
                <a:cs typeface="Outfit"/>
                <a:sym typeface="Outfit"/>
              </a:rPr>
              <a:t>A violation of a provincial or federal law</a:t>
            </a:r>
          </a:p>
          <a:p>
            <a:pPr marL="820419" lvl="1" indent="-410209" algn="l">
              <a:lnSpc>
                <a:spcPts val="5319"/>
              </a:lnSpc>
              <a:buFont typeface="Arial"/>
              <a:buChar char="•"/>
            </a:pPr>
            <a:r>
              <a:rPr lang="en-US" sz="3799">
                <a:solidFill>
                  <a:srgbClr val="000000"/>
                </a:solidFill>
                <a:latin typeface="Outfit"/>
                <a:ea typeface="Outfit"/>
                <a:cs typeface="Outfit"/>
                <a:sym typeface="Outfit"/>
              </a:rPr>
              <a:t>Failure to follow employer rules, policies and past practice</a:t>
            </a:r>
          </a:p>
          <a:p>
            <a:pPr marL="820419" lvl="1" indent="-410209" algn="l">
              <a:lnSpc>
                <a:spcPts val="5319"/>
              </a:lnSpc>
              <a:buFont typeface="Arial"/>
              <a:buChar char="•"/>
            </a:pPr>
            <a:r>
              <a:rPr lang="en-US" sz="3799">
                <a:solidFill>
                  <a:srgbClr val="000000"/>
                </a:solidFill>
                <a:latin typeface="Outfit"/>
                <a:ea typeface="Outfit"/>
                <a:cs typeface="Outfit"/>
                <a:sym typeface="Outfit"/>
              </a:rPr>
              <a:t>An alleged injustice in the workplace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AutoShape 2"/>
          <p:cNvSpPr/>
          <p:nvPr/>
        </p:nvSpPr>
        <p:spPr>
          <a:xfrm flipV="1">
            <a:off x="7058025" y="0"/>
            <a:ext cx="0" cy="10287000"/>
          </a:xfrm>
          <a:prstGeom prst="line">
            <a:avLst/>
          </a:prstGeom>
          <a:ln w="19050" cap="rnd">
            <a:solidFill>
              <a:srgbClr val="D6D6D6"/>
            </a:solidFill>
            <a:prstDash val="solid"/>
            <a:headEnd type="none" w="sm" len="sm"/>
            <a:tailEnd type="none" w="sm" len="sm"/>
          </a:ln>
        </p:spPr>
        <p:txBody>
          <a:bodyPr/>
          <a:lstStyle/>
          <a:p>
            <a:endParaRPr lang="en-CA"/>
          </a:p>
        </p:txBody>
      </p:sp>
      <p:sp>
        <p:nvSpPr>
          <p:cNvPr id="3" name="Freeform 3"/>
          <p:cNvSpPr/>
          <p:nvPr/>
        </p:nvSpPr>
        <p:spPr>
          <a:xfrm rot="-5400000">
            <a:off x="6845919" y="3195038"/>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Freeform 4"/>
          <p:cNvSpPr/>
          <p:nvPr/>
        </p:nvSpPr>
        <p:spPr>
          <a:xfrm rot="-5400000">
            <a:off x="6845919" y="4447502"/>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rot="-5400000">
            <a:off x="6826869" y="5701021"/>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403877" y="4704055"/>
            <a:ext cx="5460021" cy="1324374"/>
          </a:xfrm>
          <a:prstGeom prst="rect">
            <a:avLst/>
          </a:prstGeom>
        </p:spPr>
        <p:txBody>
          <a:bodyPr lIns="0" tIns="0" rIns="0" bIns="0" rtlCol="0" anchor="t">
            <a:spAutoFit/>
          </a:bodyPr>
          <a:lstStyle/>
          <a:p>
            <a:pPr marL="0" lvl="0" indent="0" algn="l">
              <a:lnSpc>
                <a:spcPts val="5247"/>
              </a:lnSpc>
            </a:pPr>
            <a:r>
              <a:rPr lang="en-US" sz="4562">
                <a:solidFill>
                  <a:srgbClr val="FFFFFF"/>
                </a:solidFill>
                <a:latin typeface="Outfit"/>
                <a:ea typeface="Outfit"/>
                <a:cs typeface="Outfit"/>
                <a:sym typeface="Outfit"/>
              </a:rPr>
              <a:t>LEARNING OBJECTIVES</a:t>
            </a:r>
          </a:p>
        </p:txBody>
      </p:sp>
      <p:sp>
        <p:nvSpPr>
          <p:cNvPr id="7" name="TextBox 7"/>
          <p:cNvSpPr txBox="1"/>
          <p:nvPr/>
        </p:nvSpPr>
        <p:spPr>
          <a:xfrm>
            <a:off x="8116578" y="3183306"/>
            <a:ext cx="7364695" cy="487313"/>
          </a:xfrm>
          <a:prstGeom prst="rect">
            <a:avLst/>
          </a:prstGeom>
        </p:spPr>
        <p:txBody>
          <a:bodyPr lIns="0" tIns="0" rIns="0" bIns="0" rtlCol="0" anchor="t">
            <a:spAutoFit/>
          </a:bodyPr>
          <a:lstStyle/>
          <a:p>
            <a:pPr marL="0" lvl="0" indent="0" algn="l">
              <a:lnSpc>
                <a:spcPts val="3840"/>
              </a:lnSpc>
            </a:pPr>
            <a:r>
              <a:rPr lang="en-US" sz="3200">
                <a:solidFill>
                  <a:srgbClr val="FAFEFF"/>
                </a:solidFill>
                <a:latin typeface="Outfit"/>
                <a:ea typeface="Outfit"/>
                <a:cs typeface="Outfit"/>
                <a:sym typeface="Outfit"/>
              </a:rPr>
              <a:t>Understanding the role of the union</a:t>
            </a:r>
          </a:p>
        </p:txBody>
      </p:sp>
      <p:sp>
        <p:nvSpPr>
          <p:cNvPr id="8" name="TextBox 8"/>
          <p:cNvSpPr txBox="1"/>
          <p:nvPr/>
        </p:nvSpPr>
        <p:spPr>
          <a:xfrm>
            <a:off x="8116578" y="4485101"/>
            <a:ext cx="7364695" cy="476250"/>
          </a:xfrm>
          <a:prstGeom prst="rect">
            <a:avLst/>
          </a:prstGeom>
        </p:spPr>
        <p:txBody>
          <a:bodyPr lIns="0" tIns="0" rIns="0" bIns="0" rtlCol="0" anchor="t">
            <a:spAutoFit/>
          </a:bodyPr>
          <a:lstStyle/>
          <a:p>
            <a:pPr marL="0" lvl="0" indent="0" algn="l">
              <a:lnSpc>
                <a:spcPts val="3840"/>
              </a:lnSpc>
            </a:pPr>
            <a:r>
              <a:rPr lang="en-US" sz="3200">
                <a:solidFill>
                  <a:srgbClr val="FAFEFF"/>
                </a:solidFill>
                <a:latin typeface="Outfit"/>
                <a:ea typeface="Outfit"/>
                <a:cs typeface="Outfit"/>
                <a:sym typeface="Outfit"/>
              </a:rPr>
              <a:t>MAHCP’s structure</a:t>
            </a:r>
          </a:p>
        </p:txBody>
      </p:sp>
      <p:sp>
        <p:nvSpPr>
          <p:cNvPr id="9" name="TextBox 9"/>
          <p:cNvSpPr txBox="1"/>
          <p:nvPr/>
        </p:nvSpPr>
        <p:spPr>
          <a:xfrm>
            <a:off x="8116578" y="5689289"/>
            <a:ext cx="9348266" cy="476250"/>
          </a:xfrm>
          <a:prstGeom prst="rect">
            <a:avLst/>
          </a:prstGeom>
        </p:spPr>
        <p:txBody>
          <a:bodyPr lIns="0" tIns="0" rIns="0" bIns="0" rtlCol="0" anchor="t">
            <a:spAutoFit/>
          </a:bodyPr>
          <a:lstStyle/>
          <a:p>
            <a:pPr marL="0" lvl="0" indent="0" algn="l">
              <a:lnSpc>
                <a:spcPts val="3840"/>
              </a:lnSpc>
            </a:pPr>
            <a:r>
              <a:rPr lang="en-US" sz="3200">
                <a:solidFill>
                  <a:srgbClr val="FAFEFF"/>
                </a:solidFill>
                <a:latin typeface="Outfit"/>
                <a:ea typeface="Outfit"/>
                <a:cs typeface="Outfit"/>
                <a:sym typeface="Outfit"/>
              </a:rPr>
              <a:t>Introduction to Governance and Operations</a:t>
            </a:r>
          </a:p>
        </p:txBody>
      </p:sp>
      <p:grpSp>
        <p:nvGrpSpPr>
          <p:cNvPr id="10" name="Group 10"/>
          <p:cNvGrpSpPr/>
          <p:nvPr/>
        </p:nvGrpSpPr>
        <p:grpSpPr>
          <a:xfrm>
            <a:off x="15967128" y="-2320872"/>
            <a:ext cx="4641743" cy="464174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FFFFF"/>
              </a:solidFill>
              <a:prstDash val="sysDot"/>
              <a:miter/>
            </a:ln>
          </p:spPr>
          <p:txBody>
            <a:bodyPr/>
            <a:lstStyle/>
            <a:p>
              <a:endParaRPr lang="en-CA"/>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3" name="TextBox 13"/>
          <p:cNvSpPr txBox="1"/>
          <p:nvPr/>
        </p:nvSpPr>
        <p:spPr>
          <a:xfrm>
            <a:off x="1403877" y="3684653"/>
            <a:ext cx="1806075" cy="667149"/>
          </a:xfrm>
          <a:prstGeom prst="rect">
            <a:avLst/>
          </a:prstGeom>
        </p:spPr>
        <p:txBody>
          <a:bodyPr lIns="0" tIns="0" rIns="0" bIns="0" rtlCol="0" anchor="t">
            <a:spAutoFit/>
          </a:bodyPr>
          <a:lstStyle/>
          <a:p>
            <a:pPr marL="0" lvl="0" indent="0" algn="l">
              <a:lnSpc>
                <a:spcPts val="5247"/>
              </a:lnSpc>
            </a:pPr>
            <a:r>
              <a:rPr lang="en-US" sz="4562" b="1">
                <a:solidFill>
                  <a:srgbClr val="27B151"/>
                </a:solidFill>
                <a:latin typeface="Outfit Bold"/>
                <a:ea typeface="Outfit Bold"/>
                <a:cs typeface="Outfit Bold"/>
                <a:sym typeface="Outfit Bold"/>
              </a:rPr>
              <a:t>DAY 1</a:t>
            </a:r>
          </a:p>
        </p:txBody>
      </p:sp>
      <p:sp>
        <p:nvSpPr>
          <p:cNvPr id="14" name="Freeform 14"/>
          <p:cNvSpPr/>
          <p:nvPr/>
        </p:nvSpPr>
        <p:spPr>
          <a:xfrm rot="-5400000">
            <a:off x="6826869" y="6952002"/>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5" name="TextBox 15"/>
          <p:cNvSpPr txBox="1"/>
          <p:nvPr/>
        </p:nvSpPr>
        <p:spPr>
          <a:xfrm>
            <a:off x="8116578" y="6940270"/>
            <a:ext cx="9348266" cy="487313"/>
          </a:xfrm>
          <a:prstGeom prst="rect">
            <a:avLst/>
          </a:prstGeom>
        </p:spPr>
        <p:txBody>
          <a:bodyPr lIns="0" tIns="0" rIns="0" bIns="0" rtlCol="0" anchor="t">
            <a:spAutoFit/>
          </a:bodyPr>
          <a:lstStyle/>
          <a:p>
            <a:pPr marL="0" lvl="0" indent="0" algn="l">
              <a:lnSpc>
                <a:spcPts val="3840"/>
              </a:lnSpc>
            </a:pPr>
            <a:r>
              <a:rPr lang="en-US" sz="3200">
                <a:solidFill>
                  <a:srgbClr val="FAFEFF"/>
                </a:solidFill>
                <a:latin typeface="Outfit"/>
                <a:ea typeface="Outfit"/>
                <a:cs typeface="Outfit"/>
                <a:sym typeface="Outfit"/>
              </a:rPr>
              <a:t>Constitution and Collective Agreements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123950" y="2320872"/>
            <a:ext cx="14311069"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1092147"/>
            <a:ext cx="14938428" cy="977598"/>
          </a:xfrm>
          <a:prstGeom prst="rect">
            <a:avLst/>
          </a:prstGeom>
        </p:spPr>
        <p:txBody>
          <a:bodyPr lIns="0" tIns="0" rIns="0" bIns="0" rtlCol="0" anchor="t">
            <a:spAutoFit/>
          </a:bodyPr>
          <a:lstStyle/>
          <a:p>
            <a:pPr>
              <a:lnSpc>
                <a:spcPts val="7363"/>
              </a:lnSpc>
            </a:pPr>
            <a:r>
              <a:rPr lang="en-US" sz="7350" b="1" dirty="0">
                <a:solidFill>
                  <a:srgbClr val="27B151"/>
                </a:solidFill>
                <a:latin typeface="Outfit"/>
                <a:ea typeface="Outfit"/>
                <a:cs typeface="Outfit"/>
                <a:sym typeface="Outfit"/>
              </a:rPr>
              <a:t>HOW TO IDENTIFY GRIEVANCES</a:t>
            </a:r>
            <a:endParaRPr lang="en-US" sz="7363" b="1" dirty="0">
              <a:solidFill>
                <a:srgbClr val="27B151"/>
              </a:solidFill>
              <a:latin typeface="Outfit"/>
              <a:ea typeface="Outfit"/>
              <a:cs typeface="Outfit"/>
              <a:sym typeface="Outfit"/>
            </a:endParaRP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123950" y="2670697"/>
            <a:ext cx="14311069" cy="3322955"/>
          </a:xfrm>
          <a:prstGeom prst="rect">
            <a:avLst/>
          </a:prstGeom>
        </p:spPr>
        <p:txBody>
          <a:bodyPr lIns="0" tIns="0" rIns="0" bIns="0" rtlCol="0" anchor="t">
            <a:spAutoFit/>
          </a:bodyPr>
          <a:lstStyle/>
          <a:p>
            <a:pPr marL="820419" lvl="1" indent="-410209" algn="l">
              <a:lnSpc>
                <a:spcPts val="5319"/>
              </a:lnSpc>
              <a:buFont typeface="Arial"/>
              <a:buChar char="•"/>
            </a:pPr>
            <a:r>
              <a:rPr lang="en-US" sz="3799">
                <a:solidFill>
                  <a:srgbClr val="000000"/>
                </a:solidFill>
                <a:latin typeface="Outfit"/>
                <a:ea typeface="Outfit"/>
                <a:cs typeface="Outfit"/>
                <a:sym typeface="Outfit"/>
              </a:rPr>
              <a:t>Has the contract been violated?</a:t>
            </a:r>
          </a:p>
          <a:p>
            <a:pPr marL="820419" lvl="1" indent="-410209" algn="l">
              <a:lnSpc>
                <a:spcPts val="5319"/>
              </a:lnSpc>
              <a:buFont typeface="Arial"/>
              <a:buChar char="•"/>
            </a:pPr>
            <a:r>
              <a:rPr lang="en-US" sz="3799">
                <a:solidFill>
                  <a:srgbClr val="000000"/>
                </a:solidFill>
                <a:latin typeface="Outfit"/>
                <a:ea typeface="Outfit"/>
                <a:cs typeface="Outfit"/>
                <a:sym typeface="Outfit"/>
              </a:rPr>
              <a:t>Has the law been violated?</a:t>
            </a:r>
          </a:p>
          <a:p>
            <a:pPr marL="820419" lvl="1" indent="-410209" algn="l">
              <a:lnSpc>
                <a:spcPts val="5319"/>
              </a:lnSpc>
              <a:buFont typeface="Arial"/>
              <a:buChar char="•"/>
            </a:pPr>
            <a:r>
              <a:rPr lang="en-US" sz="3799">
                <a:solidFill>
                  <a:srgbClr val="000000"/>
                </a:solidFill>
                <a:latin typeface="Outfit"/>
                <a:ea typeface="Outfit"/>
                <a:cs typeface="Outfit"/>
                <a:sym typeface="Outfit"/>
              </a:rPr>
              <a:t>Has a facility rule been unfairly applied, or applied differently than in the past?</a:t>
            </a:r>
          </a:p>
          <a:p>
            <a:pPr marL="820419" lvl="1" indent="-410209" algn="l">
              <a:lnSpc>
                <a:spcPts val="5319"/>
              </a:lnSpc>
              <a:buFont typeface="Arial"/>
              <a:buChar char="•"/>
            </a:pPr>
            <a:r>
              <a:rPr lang="en-US" sz="3799">
                <a:solidFill>
                  <a:srgbClr val="000000"/>
                </a:solidFill>
                <a:latin typeface="Outfit"/>
                <a:ea typeface="Outfit"/>
                <a:cs typeface="Outfit"/>
                <a:sym typeface="Outfit"/>
              </a:rPr>
              <a:t>Has an employee been unjustly treated?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123950" y="2320872"/>
            <a:ext cx="14843178"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1092147"/>
            <a:ext cx="14938428" cy="977598"/>
          </a:xfrm>
          <a:prstGeom prst="rect">
            <a:avLst/>
          </a:prstGeom>
        </p:spPr>
        <p:txBody>
          <a:bodyPr lIns="0" tIns="0" rIns="0" bIns="0" rtlCol="0" anchor="t">
            <a:spAutoFit/>
          </a:bodyPr>
          <a:lstStyle/>
          <a:p>
            <a:pPr>
              <a:lnSpc>
                <a:spcPts val="7363"/>
              </a:lnSpc>
            </a:pPr>
            <a:r>
              <a:rPr lang="en-US" sz="7350" b="1">
                <a:solidFill>
                  <a:srgbClr val="27B151"/>
                </a:solidFill>
                <a:latin typeface="Outfit"/>
                <a:ea typeface="Outfit"/>
                <a:cs typeface="Outfit"/>
              </a:rPr>
              <a:t>FACT FINDING FOR GRIEVANCES</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123950" y="3084366"/>
            <a:ext cx="6428985" cy="5388078"/>
          </a:xfrm>
          <a:prstGeom prst="rect">
            <a:avLst/>
          </a:prstGeom>
        </p:spPr>
        <p:txBody>
          <a:bodyPr lIns="0" tIns="0" rIns="0" bIns="0" rtlCol="0" anchor="t">
            <a:spAutoFit/>
          </a:bodyPr>
          <a:lstStyle/>
          <a:p>
            <a:pPr marL="819785" lvl="1" indent="-409575" algn="l">
              <a:lnSpc>
                <a:spcPts val="5319"/>
              </a:lnSpc>
              <a:buFont typeface="Arial"/>
              <a:buChar char="•"/>
            </a:pPr>
            <a:r>
              <a:rPr lang="en-US" sz="3750">
                <a:solidFill>
                  <a:srgbClr val="000000"/>
                </a:solidFill>
                <a:latin typeface="Outfit"/>
                <a:ea typeface="Outfit"/>
                <a:cs typeface="Outfit"/>
                <a:sym typeface="Outfit"/>
              </a:rPr>
              <a:t>Respect confidentiality</a:t>
            </a:r>
            <a:endParaRPr lang="en-US"/>
          </a:p>
          <a:p>
            <a:pPr marL="819785" lvl="1" indent="-409575" algn="l">
              <a:lnSpc>
                <a:spcPts val="5319"/>
              </a:lnSpc>
              <a:buFont typeface="Arial"/>
              <a:buChar char="•"/>
            </a:pPr>
            <a:r>
              <a:rPr lang="en-US" sz="3750">
                <a:solidFill>
                  <a:srgbClr val="000000"/>
                </a:solidFill>
                <a:latin typeface="Outfit"/>
                <a:ea typeface="Outfit"/>
                <a:cs typeface="Outfit"/>
                <a:sym typeface="Outfit"/>
              </a:rPr>
              <a:t>Private place</a:t>
            </a:r>
            <a:endParaRPr lang="en-US" sz="3750">
              <a:solidFill>
                <a:srgbClr val="000000"/>
              </a:solidFill>
              <a:latin typeface="Outfit"/>
              <a:ea typeface="Outfit"/>
              <a:cs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Patience &amp; empathy</a:t>
            </a:r>
            <a:endParaRPr lang="en-US" sz="3750">
              <a:solidFill>
                <a:srgbClr val="000000"/>
              </a:solidFill>
              <a:latin typeface="Outfit"/>
              <a:ea typeface="Outfit"/>
              <a:cs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Press for all the facts</a:t>
            </a:r>
            <a:endParaRPr lang="en-US" sz="3750">
              <a:solidFill>
                <a:srgbClr val="000000"/>
              </a:solidFill>
              <a:latin typeface="Outfit"/>
              <a:ea typeface="Outfit"/>
              <a:cs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Ensure griever knows that you will investigate to support facts</a:t>
            </a:r>
            <a:endParaRPr lang="en-US" sz="3750">
              <a:solidFill>
                <a:srgbClr val="000000"/>
              </a:solidFill>
              <a:latin typeface="Outfit"/>
              <a:ea typeface="Outfit"/>
              <a:cs typeface="Outfit"/>
            </a:endParaRPr>
          </a:p>
          <a:p>
            <a:pPr algn="l">
              <a:lnSpc>
                <a:spcPts val="5319"/>
              </a:lnSpc>
            </a:pPr>
            <a:endParaRPr lang="en-US" sz="3799">
              <a:solidFill>
                <a:srgbClr val="000000"/>
              </a:solidFill>
              <a:latin typeface="Outfit"/>
              <a:ea typeface="Outfit"/>
              <a:cs typeface="Outfit"/>
              <a:sym typeface="Outfit"/>
            </a:endParaRPr>
          </a:p>
        </p:txBody>
      </p:sp>
      <p:sp>
        <p:nvSpPr>
          <p:cNvPr id="12" name="TextBox 12"/>
          <p:cNvSpPr txBox="1"/>
          <p:nvPr/>
        </p:nvSpPr>
        <p:spPr>
          <a:xfrm>
            <a:off x="9538143" y="3084366"/>
            <a:ext cx="6428985" cy="5388078"/>
          </a:xfrm>
          <a:prstGeom prst="rect">
            <a:avLst/>
          </a:prstGeom>
        </p:spPr>
        <p:txBody>
          <a:bodyPr lIns="0" tIns="0" rIns="0" bIns="0" rtlCol="0" anchor="t">
            <a:spAutoFit/>
          </a:bodyPr>
          <a:lstStyle/>
          <a:p>
            <a:pPr marL="819785" lvl="1" indent="-409575" algn="l">
              <a:lnSpc>
                <a:spcPts val="5319"/>
              </a:lnSpc>
              <a:buFont typeface="Arial"/>
              <a:buChar char="•"/>
            </a:pPr>
            <a:r>
              <a:rPr lang="en-US" sz="3750">
                <a:solidFill>
                  <a:srgbClr val="000000"/>
                </a:solidFill>
                <a:latin typeface="Outfit"/>
                <a:ea typeface="Outfit"/>
                <a:cs typeface="Outfit"/>
                <a:sym typeface="Outfit"/>
              </a:rPr>
              <a:t>Find out what the griever wants as a remedy</a:t>
            </a:r>
            <a:endParaRPr lang="en-US" sz="3750"/>
          </a:p>
          <a:p>
            <a:pPr marL="819785" lvl="1" indent="-409575" algn="l">
              <a:lnSpc>
                <a:spcPts val="5319"/>
              </a:lnSpc>
              <a:buFont typeface="Arial"/>
              <a:buChar char="•"/>
            </a:pPr>
            <a:r>
              <a:rPr lang="en-US" sz="3750">
                <a:solidFill>
                  <a:srgbClr val="000000"/>
                </a:solidFill>
                <a:latin typeface="Outfit"/>
                <a:ea typeface="Outfit"/>
                <a:cs typeface="Outfit"/>
                <a:sym typeface="Outfit"/>
              </a:rPr>
              <a:t>Take good notes</a:t>
            </a:r>
            <a:endParaRPr lang="en-US" sz="3750">
              <a:solidFill>
                <a:srgbClr val="000000"/>
              </a:solidFill>
              <a:latin typeface="Outfit"/>
              <a:ea typeface="Outfit"/>
              <a:cs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Don’t promise victory</a:t>
            </a:r>
            <a:endParaRPr lang="en-US" sz="3750">
              <a:solidFill>
                <a:srgbClr val="000000"/>
              </a:solidFill>
              <a:latin typeface="Outfit"/>
              <a:ea typeface="Outfit"/>
              <a:cs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Listen carefully</a:t>
            </a:r>
            <a:endParaRPr lang="en-US" sz="3750">
              <a:solidFill>
                <a:srgbClr val="000000"/>
              </a:solidFill>
              <a:latin typeface="Outfit"/>
              <a:ea typeface="Outfit"/>
              <a:cs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Discuss with LRO</a:t>
            </a:r>
            <a:endParaRPr lang="en-US" sz="3750">
              <a:solidFill>
                <a:srgbClr val="000000"/>
              </a:solidFill>
              <a:latin typeface="Outfit"/>
              <a:ea typeface="Outfit"/>
              <a:cs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Keep griever informed</a:t>
            </a:r>
            <a:endParaRPr lang="en-US" sz="3750">
              <a:solidFill>
                <a:srgbClr val="000000"/>
              </a:solidFill>
              <a:latin typeface="Outfit"/>
              <a:ea typeface="Outfit"/>
              <a:cs typeface="Outfit"/>
            </a:endParaRPr>
          </a:p>
          <a:p>
            <a:pPr algn="l">
              <a:lnSpc>
                <a:spcPts val="5319"/>
              </a:lnSpc>
            </a:pPr>
            <a:endParaRPr lang="en-US" sz="3799">
              <a:solidFill>
                <a:srgbClr val="000000"/>
              </a:solidFill>
              <a:latin typeface="Outfit"/>
              <a:ea typeface="Outfit"/>
              <a:cs typeface="Outfit"/>
              <a:sym typeface="Outfi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123950" y="2320872"/>
            <a:ext cx="10615330"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1092147"/>
            <a:ext cx="11075685" cy="977598"/>
          </a:xfrm>
          <a:prstGeom prst="rect">
            <a:avLst/>
          </a:prstGeom>
        </p:spPr>
        <p:txBody>
          <a:bodyPr lIns="0" tIns="0" rIns="0" bIns="0" rtlCol="0" anchor="t">
            <a:spAutoFit/>
          </a:bodyPr>
          <a:lstStyle/>
          <a:p>
            <a:pPr>
              <a:lnSpc>
                <a:spcPts val="7363"/>
              </a:lnSpc>
            </a:pPr>
            <a:r>
              <a:rPr lang="en-US" sz="7350" b="1">
                <a:solidFill>
                  <a:srgbClr val="27B151"/>
                </a:solidFill>
                <a:latin typeface="Outfit"/>
                <a:ea typeface="Outfit"/>
                <a:cs typeface="Outfit"/>
              </a:rPr>
              <a:t>TYPES OF GRIEVANCES</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123950" y="3084366"/>
            <a:ext cx="15146256" cy="2656205"/>
          </a:xfrm>
          <a:prstGeom prst="rect">
            <a:avLst/>
          </a:prstGeom>
        </p:spPr>
        <p:txBody>
          <a:bodyPr lIns="0" tIns="0" rIns="0" bIns="0" rtlCol="0" anchor="t">
            <a:spAutoFit/>
          </a:bodyPr>
          <a:lstStyle/>
          <a:p>
            <a:pPr marL="820419" lvl="1" indent="-410209" algn="l">
              <a:lnSpc>
                <a:spcPts val="5319"/>
              </a:lnSpc>
              <a:buFont typeface="Arial"/>
              <a:buChar char="•"/>
            </a:pPr>
            <a:r>
              <a:rPr lang="en-US" sz="3799">
                <a:solidFill>
                  <a:srgbClr val="000000"/>
                </a:solidFill>
                <a:latin typeface="Outfit"/>
                <a:ea typeface="Outfit"/>
                <a:cs typeface="Outfit"/>
                <a:sym typeface="Outfit"/>
              </a:rPr>
              <a:t>Individual – One employee</a:t>
            </a:r>
          </a:p>
          <a:p>
            <a:pPr marL="820419" lvl="1" indent="-410209" algn="l">
              <a:lnSpc>
                <a:spcPts val="5319"/>
              </a:lnSpc>
              <a:buFont typeface="Arial"/>
              <a:buChar char="•"/>
            </a:pPr>
            <a:r>
              <a:rPr lang="en-US" sz="3799">
                <a:solidFill>
                  <a:srgbClr val="000000"/>
                </a:solidFill>
                <a:latin typeface="Outfit"/>
                <a:ea typeface="Outfit"/>
                <a:cs typeface="Outfit"/>
                <a:sym typeface="Outfit"/>
              </a:rPr>
              <a:t>Group – Several employees</a:t>
            </a:r>
          </a:p>
          <a:p>
            <a:pPr marL="820419" lvl="1" indent="-410209" algn="l">
              <a:lnSpc>
                <a:spcPts val="5319"/>
              </a:lnSpc>
              <a:buFont typeface="Arial"/>
              <a:buChar char="•"/>
            </a:pPr>
            <a:r>
              <a:rPr lang="en-US" sz="3799">
                <a:solidFill>
                  <a:srgbClr val="000000"/>
                </a:solidFill>
                <a:latin typeface="Outfit"/>
                <a:ea typeface="Outfit"/>
                <a:cs typeface="Outfit"/>
                <a:sym typeface="Outfit"/>
              </a:rPr>
              <a:t>Policy –  Addresses an action / policy of the employer which has a general application to MAHCP members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123950" y="2130372"/>
            <a:ext cx="14843178"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1073097"/>
            <a:ext cx="14938428" cy="825692"/>
          </a:xfrm>
          <a:prstGeom prst="rect">
            <a:avLst/>
          </a:prstGeom>
        </p:spPr>
        <p:txBody>
          <a:bodyPr lIns="0" tIns="0" rIns="0" bIns="0" rtlCol="0" anchor="t">
            <a:spAutoFit/>
          </a:bodyPr>
          <a:lstStyle/>
          <a:p>
            <a:pPr>
              <a:lnSpc>
                <a:spcPts val="6257"/>
              </a:lnSpc>
            </a:pPr>
            <a:r>
              <a:rPr lang="en-US" sz="6250" b="1">
                <a:solidFill>
                  <a:srgbClr val="27B151"/>
                </a:solidFill>
                <a:latin typeface="Outfit"/>
                <a:ea typeface="Outfit"/>
                <a:cs typeface="Outfit"/>
              </a:rPr>
              <a:t>HOW LRO'S DETERMINE A GRIEVANCE</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123950" y="3032167"/>
            <a:ext cx="14843178" cy="3347519"/>
          </a:xfrm>
          <a:prstGeom prst="rect">
            <a:avLst/>
          </a:prstGeom>
        </p:spPr>
        <p:txBody>
          <a:bodyPr lIns="0" tIns="0" rIns="0" bIns="0" rtlCol="0" anchor="t">
            <a:spAutoFit/>
          </a:bodyPr>
          <a:lstStyle/>
          <a:p>
            <a:pPr marL="819785" lvl="1" indent="-409575">
              <a:lnSpc>
                <a:spcPts val="5319"/>
              </a:lnSpc>
              <a:buFont typeface="Arial"/>
              <a:buChar char="•"/>
            </a:pPr>
            <a:r>
              <a:rPr lang="en-US" sz="3750">
                <a:solidFill>
                  <a:srgbClr val="000000"/>
                </a:solidFill>
                <a:latin typeface="Outfit"/>
                <a:ea typeface="Outfit"/>
                <a:cs typeface="Outfit"/>
                <a:sym typeface="Outfit"/>
              </a:rPr>
              <a:t>Do the facts support a violation of:</a:t>
            </a:r>
            <a:endParaRPr lang="en-US" sz="3750"/>
          </a:p>
          <a:p>
            <a:pPr marL="1640205" lvl="2" indent="-546735" algn="l">
              <a:lnSpc>
                <a:spcPts val="5319"/>
              </a:lnSpc>
              <a:buFont typeface="Arial"/>
              <a:buChar char="⚬"/>
            </a:pPr>
            <a:r>
              <a:rPr lang="en-US" sz="3750">
                <a:solidFill>
                  <a:srgbClr val="000000"/>
                </a:solidFill>
                <a:latin typeface="Outfit"/>
                <a:ea typeface="Outfit"/>
                <a:cs typeface="Outfit"/>
                <a:sym typeface="Outfit"/>
              </a:rPr>
              <a:t>the Collective Agreement?</a:t>
            </a:r>
            <a:endParaRPr lang="en-US" sz="3750">
              <a:solidFill>
                <a:srgbClr val="000000"/>
              </a:solidFill>
              <a:latin typeface="Outfit"/>
              <a:ea typeface="Outfit"/>
              <a:cs typeface="Outfit"/>
            </a:endParaRPr>
          </a:p>
          <a:p>
            <a:pPr marL="1640205" lvl="2" indent="-546735" algn="l">
              <a:lnSpc>
                <a:spcPts val="5319"/>
              </a:lnSpc>
              <a:buFont typeface="Arial"/>
              <a:buChar char="⚬"/>
            </a:pPr>
            <a:r>
              <a:rPr lang="en-US" sz="3750">
                <a:solidFill>
                  <a:srgbClr val="000000"/>
                </a:solidFill>
                <a:latin typeface="Outfit"/>
                <a:ea typeface="Outfit"/>
                <a:cs typeface="Outfit"/>
                <a:sym typeface="Outfit"/>
              </a:rPr>
              <a:t>a past practice?</a:t>
            </a:r>
            <a:endParaRPr lang="en-US" sz="3750">
              <a:solidFill>
                <a:srgbClr val="000000"/>
              </a:solidFill>
              <a:latin typeface="Outfit"/>
              <a:ea typeface="Outfit"/>
              <a:cs typeface="Outfit"/>
            </a:endParaRPr>
          </a:p>
          <a:p>
            <a:pPr marL="1640205" lvl="2" indent="-546735">
              <a:lnSpc>
                <a:spcPts val="5319"/>
              </a:lnSpc>
              <a:buFont typeface="Arial"/>
              <a:buChar char="⚬"/>
            </a:pPr>
            <a:r>
              <a:rPr lang="en-US" sz="3750">
                <a:solidFill>
                  <a:srgbClr val="000000"/>
                </a:solidFill>
                <a:latin typeface="Outfit"/>
                <a:ea typeface="Outfit"/>
                <a:cs typeface="Outfit"/>
                <a:sym typeface="Outfit"/>
              </a:rPr>
              <a:t>a statute (health &amp; safety, provincial or federal)?</a:t>
            </a:r>
            <a:endParaRPr lang="en-US" sz="3750">
              <a:solidFill>
                <a:srgbClr val="000000"/>
              </a:solidFill>
              <a:latin typeface="Outfit"/>
              <a:ea typeface="Outfit"/>
              <a:cs typeface="Outfit"/>
            </a:endParaRPr>
          </a:p>
          <a:p>
            <a:pPr marL="1640205" lvl="2" indent="-546735">
              <a:lnSpc>
                <a:spcPts val="5319"/>
              </a:lnSpc>
              <a:buFont typeface="Arial"/>
              <a:buChar char="⚬"/>
            </a:pPr>
            <a:r>
              <a:rPr lang="en-US" sz="3750">
                <a:solidFill>
                  <a:srgbClr val="000000"/>
                </a:solidFill>
                <a:latin typeface="Outfit"/>
                <a:ea typeface="+mn-lt"/>
                <a:cs typeface="+mn-lt"/>
                <a:sym typeface="Outfit"/>
              </a:rPr>
              <a:t>individual rights or that the </a:t>
            </a:r>
            <a:r>
              <a:rPr lang="en-US" sz="3750">
                <a:solidFill>
                  <a:srgbClr val="000000"/>
                </a:solidFill>
                <a:latin typeface="Outfit"/>
                <a:ea typeface="Outfit"/>
                <a:cs typeface="Outfit"/>
                <a:sym typeface="Outfit"/>
              </a:rPr>
              <a:t>employer acted unfairly?</a:t>
            </a:r>
            <a:endParaRPr lang="en-US" sz="3750">
              <a:solidFill>
                <a:srgbClr val="000000"/>
              </a:solidFill>
              <a:latin typeface="Outfit"/>
              <a:ea typeface="Outfit"/>
              <a:cs typeface="Outfi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flipV="1">
            <a:off x="1123950" y="1885707"/>
            <a:ext cx="9937680" cy="28779"/>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699" y="991482"/>
            <a:ext cx="14938428" cy="885371"/>
          </a:xfrm>
          <a:prstGeom prst="rect">
            <a:avLst/>
          </a:prstGeom>
        </p:spPr>
        <p:txBody>
          <a:bodyPr lIns="0" tIns="0" rIns="0" bIns="0" rtlCol="0" anchor="t">
            <a:spAutoFit/>
          </a:bodyPr>
          <a:lstStyle/>
          <a:p>
            <a:pPr>
              <a:lnSpc>
                <a:spcPts val="6257"/>
              </a:lnSpc>
            </a:pPr>
            <a:r>
              <a:rPr lang="en-US" sz="8800" b="1" dirty="0">
                <a:solidFill>
                  <a:srgbClr val="27B151"/>
                </a:solidFill>
                <a:latin typeface="Outfit"/>
                <a:ea typeface="Outfit"/>
                <a:cs typeface="Outfit"/>
                <a:sym typeface="Outfit"/>
              </a:rPr>
              <a:t>SOURCES OF INFO</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123950" y="2772410"/>
            <a:ext cx="14843178" cy="4656455"/>
          </a:xfrm>
          <a:prstGeom prst="rect">
            <a:avLst/>
          </a:prstGeom>
        </p:spPr>
        <p:txBody>
          <a:bodyPr lIns="0" tIns="0" rIns="0" bIns="0" rtlCol="0" anchor="t">
            <a:spAutoFit/>
          </a:bodyPr>
          <a:lstStyle/>
          <a:p>
            <a:pPr marL="820419" lvl="1" indent="-410209" algn="l">
              <a:lnSpc>
                <a:spcPts val="5319"/>
              </a:lnSpc>
              <a:buFont typeface="Arial"/>
              <a:buChar char="•"/>
            </a:pPr>
            <a:r>
              <a:rPr lang="en-US" sz="3799">
                <a:solidFill>
                  <a:srgbClr val="000000"/>
                </a:solidFill>
                <a:latin typeface="Outfit"/>
                <a:ea typeface="Outfit"/>
                <a:cs typeface="Outfit"/>
                <a:sym typeface="Outfit"/>
              </a:rPr>
              <a:t>Members</a:t>
            </a:r>
          </a:p>
          <a:p>
            <a:pPr marL="820419" lvl="1" indent="-410209" algn="l">
              <a:lnSpc>
                <a:spcPts val="5319"/>
              </a:lnSpc>
              <a:buFont typeface="Arial"/>
              <a:buChar char="•"/>
            </a:pPr>
            <a:r>
              <a:rPr lang="en-US" sz="3799">
                <a:solidFill>
                  <a:srgbClr val="000000"/>
                </a:solidFill>
                <a:latin typeface="Outfit"/>
                <a:ea typeface="Outfit"/>
                <a:cs typeface="Outfit"/>
                <a:sym typeface="Outfit"/>
              </a:rPr>
              <a:t>Supervisor or HR (LRO to contact)</a:t>
            </a:r>
          </a:p>
          <a:p>
            <a:pPr marL="820419" lvl="1" indent="-410209" algn="l">
              <a:lnSpc>
                <a:spcPts val="5319"/>
              </a:lnSpc>
              <a:buFont typeface="Arial"/>
              <a:buChar char="•"/>
            </a:pPr>
            <a:r>
              <a:rPr lang="en-US" sz="3799">
                <a:solidFill>
                  <a:srgbClr val="000000"/>
                </a:solidFill>
                <a:latin typeface="Outfit"/>
                <a:ea typeface="Outfit"/>
                <a:cs typeface="Outfit"/>
                <a:sym typeface="Outfit"/>
              </a:rPr>
              <a:t>Personnel file</a:t>
            </a:r>
          </a:p>
          <a:p>
            <a:pPr marL="820419" lvl="1" indent="-410209" algn="l">
              <a:lnSpc>
                <a:spcPts val="5319"/>
              </a:lnSpc>
              <a:buFont typeface="Arial"/>
              <a:buChar char="•"/>
            </a:pPr>
            <a:r>
              <a:rPr lang="en-US" sz="3799">
                <a:solidFill>
                  <a:srgbClr val="000000"/>
                </a:solidFill>
                <a:latin typeface="Outfit"/>
                <a:ea typeface="Outfit"/>
                <a:cs typeface="Outfit"/>
                <a:sym typeface="Outfit"/>
              </a:rPr>
              <a:t>MAHCP Collective Agreements</a:t>
            </a:r>
          </a:p>
          <a:p>
            <a:pPr marL="820419" lvl="1" indent="-410209" algn="l">
              <a:lnSpc>
                <a:spcPts val="5319"/>
              </a:lnSpc>
              <a:buFont typeface="Arial"/>
              <a:buChar char="•"/>
            </a:pPr>
            <a:r>
              <a:rPr lang="en-US" sz="3799">
                <a:solidFill>
                  <a:srgbClr val="000000"/>
                </a:solidFill>
                <a:latin typeface="Outfit"/>
                <a:ea typeface="Outfit"/>
                <a:cs typeface="Outfit"/>
                <a:sym typeface="Outfit"/>
              </a:rPr>
              <a:t>Precedent or past practices</a:t>
            </a:r>
          </a:p>
          <a:p>
            <a:pPr marL="820419" lvl="1" indent="-410209" algn="l">
              <a:lnSpc>
                <a:spcPts val="5319"/>
              </a:lnSpc>
              <a:buFont typeface="Arial"/>
              <a:buChar char="•"/>
            </a:pPr>
            <a:r>
              <a:rPr lang="en-US" sz="3799">
                <a:solidFill>
                  <a:srgbClr val="000000"/>
                </a:solidFill>
                <a:latin typeface="Outfit"/>
                <a:ea typeface="Outfit"/>
                <a:cs typeface="Outfit"/>
                <a:sym typeface="Outfit"/>
              </a:rPr>
              <a:t>Facility policies</a:t>
            </a:r>
          </a:p>
          <a:p>
            <a:pPr marL="820419" lvl="1" indent="-410209" algn="l">
              <a:lnSpc>
                <a:spcPts val="5319"/>
              </a:lnSpc>
              <a:buFont typeface="Arial"/>
              <a:buChar char="•"/>
            </a:pPr>
            <a:r>
              <a:rPr lang="en-US" sz="3799">
                <a:solidFill>
                  <a:srgbClr val="000000"/>
                </a:solidFill>
                <a:latin typeface="Outfit"/>
                <a:ea typeface="Outfit"/>
                <a:cs typeface="Outfit"/>
                <a:sym typeface="Outfit"/>
              </a:rPr>
              <a:t>Legislation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123950" y="2888475"/>
            <a:ext cx="10929486"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grpSp>
        <p:nvGrpSpPr>
          <p:cNvPr id="9" name="Group 9"/>
          <p:cNvGrpSpPr/>
          <p:nvPr/>
        </p:nvGrpSpPr>
        <p:grpSpPr>
          <a:xfrm>
            <a:off x="1045094" y="5678179"/>
            <a:ext cx="16214206" cy="3580121"/>
            <a:chOff x="0" y="-47625"/>
            <a:chExt cx="4270408" cy="942913"/>
          </a:xfrm>
        </p:grpSpPr>
        <p:sp>
          <p:nvSpPr>
            <p:cNvPr id="10" name="Freeform 10"/>
            <p:cNvSpPr/>
            <p:nvPr/>
          </p:nvSpPr>
          <p:spPr>
            <a:xfrm>
              <a:off x="0" y="0"/>
              <a:ext cx="4270408" cy="895288"/>
            </a:xfrm>
            <a:custGeom>
              <a:avLst/>
              <a:gdLst/>
              <a:ahLst/>
              <a:cxnLst/>
              <a:rect l="l" t="t" r="r" b="b"/>
              <a:pathLst>
                <a:path w="4270408" h="895288">
                  <a:moveTo>
                    <a:pt x="24351" y="0"/>
                  </a:moveTo>
                  <a:lnTo>
                    <a:pt x="4246057" y="0"/>
                  </a:lnTo>
                  <a:cubicBezTo>
                    <a:pt x="4259506" y="0"/>
                    <a:pt x="4270408" y="10902"/>
                    <a:pt x="4270408" y="24351"/>
                  </a:cubicBezTo>
                  <a:lnTo>
                    <a:pt x="4270408" y="870936"/>
                  </a:lnTo>
                  <a:cubicBezTo>
                    <a:pt x="4270408" y="884385"/>
                    <a:pt x="4259506" y="895288"/>
                    <a:pt x="4246057" y="895288"/>
                  </a:cubicBezTo>
                  <a:lnTo>
                    <a:pt x="24351" y="895288"/>
                  </a:lnTo>
                  <a:cubicBezTo>
                    <a:pt x="10902" y="895288"/>
                    <a:pt x="0" y="884385"/>
                    <a:pt x="0" y="870936"/>
                  </a:cubicBezTo>
                  <a:lnTo>
                    <a:pt x="0" y="24351"/>
                  </a:lnTo>
                  <a:cubicBezTo>
                    <a:pt x="0" y="10902"/>
                    <a:pt x="10902" y="0"/>
                    <a:pt x="24351" y="0"/>
                  </a:cubicBezTo>
                  <a:close/>
                </a:path>
              </a:pathLst>
            </a:custGeom>
            <a:solidFill>
              <a:srgbClr val="3AAFFF">
                <a:alpha val="9804"/>
              </a:srgbClr>
            </a:solidFill>
            <a:ln w="38100" cap="rnd">
              <a:solidFill>
                <a:srgbClr val="02468F">
                  <a:alpha val="9804"/>
                </a:srgbClr>
              </a:solidFill>
              <a:prstDash val="solid"/>
              <a:round/>
            </a:ln>
          </p:spPr>
          <p:txBody>
            <a:bodyPr/>
            <a:lstStyle/>
            <a:p>
              <a:endParaRPr lang="en-CA"/>
            </a:p>
          </p:txBody>
        </p:sp>
        <p:sp>
          <p:nvSpPr>
            <p:cNvPr id="11" name="TextBox 11"/>
            <p:cNvSpPr txBox="1"/>
            <p:nvPr/>
          </p:nvSpPr>
          <p:spPr>
            <a:xfrm>
              <a:off x="0" y="-47625"/>
              <a:ext cx="4270408" cy="942913"/>
            </a:xfrm>
            <a:prstGeom prst="rect">
              <a:avLst/>
            </a:prstGeom>
          </p:spPr>
          <p:txBody>
            <a:bodyPr lIns="50800" tIns="50800" rIns="50800" bIns="50800" rtlCol="0" anchor="ctr"/>
            <a:lstStyle/>
            <a:p>
              <a:pPr algn="ctr">
                <a:lnSpc>
                  <a:spcPts val="2940"/>
                </a:lnSpc>
              </a:pPr>
              <a:endParaRPr/>
            </a:p>
          </p:txBody>
        </p:sp>
      </p:grpSp>
      <p:sp>
        <p:nvSpPr>
          <p:cNvPr id="12" name="TextBox 12"/>
          <p:cNvSpPr txBox="1"/>
          <p:nvPr/>
        </p:nvSpPr>
        <p:spPr>
          <a:xfrm>
            <a:off x="1028700" y="1073097"/>
            <a:ext cx="11414980" cy="1616267"/>
          </a:xfrm>
          <a:prstGeom prst="rect">
            <a:avLst/>
          </a:prstGeom>
        </p:spPr>
        <p:txBody>
          <a:bodyPr lIns="0" tIns="0" rIns="0" bIns="0" rtlCol="0" anchor="t">
            <a:spAutoFit/>
          </a:bodyPr>
          <a:lstStyle/>
          <a:p>
            <a:pPr algn="l">
              <a:lnSpc>
                <a:spcPts val="6257"/>
              </a:lnSpc>
            </a:pPr>
            <a:r>
              <a:rPr lang="en-US" sz="6257">
                <a:solidFill>
                  <a:srgbClr val="27B151"/>
                </a:solidFill>
                <a:latin typeface="Outfit"/>
                <a:ea typeface="Outfit"/>
                <a:cs typeface="Outfit"/>
                <a:sym typeface="Outfit"/>
              </a:rPr>
              <a:t>Grievance Procedure as it relates to Member Advocates</a:t>
            </a:r>
          </a:p>
        </p:txBody>
      </p:sp>
      <p:sp>
        <p:nvSpPr>
          <p:cNvPr id="13" name="TextBox 13"/>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4" name="TextBox 14"/>
          <p:cNvSpPr txBox="1"/>
          <p:nvPr/>
        </p:nvSpPr>
        <p:spPr>
          <a:xfrm>
            <a:off x="1123950" y="3412350"/>
            <a:ext cx="14843178" cy="1989455"/>
          </a:xfrm>
          <a:prstGeom prst="rect">
            <a:avLst/>
          </a:prstGeom>
        </p:spPr>
        <p:txBody>
          <a:bodyPr lIns="0" tIns="0" rIns="0" bIns="0" rtlCol="0" anchor="t">
            <a:spAutoFit/>
          </a:bodyPr>
          <a:lstStyle/>
          <a:p>
            <a:pPr marL="819785" lvl="1" indent="-409575" algn="l">
              <a:lnSpc>
                <a:spcPts val="5319"/>
              </a:lnSpc>
              <a:buFont typeface="Arial"/>
              <a:buChar char="•"/>
            </a:pPr>
            <a:r>
              <a:rPr lang="en-US" sz="3750">
                <a:solidFill>
                  <a:srgbClr val="000000"/>
                </a:solidFill>
                <a:latin typeface="Outfit"/>
                <a:ea typeface="Outfit"/>
                <a:cs typeface="Outfit"/>
                <a:sym typeface="Outfit"/>
              </a:rPr>
              <a:t>The member is to speak to the supervisor/manager giving them the opportunity to resolve the concern before the union is contacted and a grievance is filed.</a:t>
            </a:r>
            <a:endParaRPr lang="en-US"/>
          </a:p>
        </p:txBody>
      </p:sp>
      <p:sp>
        <p:nvSpPr>
          <p:cNvPr id="15" name="TextBox 15"/>
          <p:cNvSpPr txBox="1"/>
          <p:nvPr/>
        </p:nvSpPr>
        <p:spPr>
          <a:xfrm>
            <a:off x="1667189" y="6177357"/>
            <a:ext cx="14843178" cy="2656205"/>
          </a:xfrm>
          <a:prstGeom prst="rect">
            <a:avLst/>
          </a:prstGeom>
        </p:spPr>
        <p:txBody>
          <a:bodyPr lIns="0" tIns="0" rIns="0" bIns="0" rtlCol="0" anchor="t">
            <a:spAutoFit/>
          </a:bodyPr>
          <a:lstStyle/>
          <a:p>
            <a:pPr>
              <a:lnSpc>
                <a:spcPts val="5319"/>
              </a:lnSpc>
            </a:pPr>
            <a:r>
              <a:rPr lang="en-US" sz="3750">
                <a:solidFill>
                  <a:srgbClr val="000000"/>
                </a:solidFill>
                <a:latin typeface="Outfit"/>
                <a:ea typeface="Outfit"/>
                <a:cs typeface="Outfit"/>
                <a:sym typeface="Outfit"/>
              </a:rPr>
              <a:t>For example: If a member comes to you and says: "I want to file a grievance, my pay cheque is wrong." First steps are to direct them to speak with the manager to make them aware of the mistake and ask for a correction. . .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grpSp>
        <p:nvGrpSpPr>
          <p:cNvPr id="2" name="Group 2"/>
          <p:cNvGrpSpPr/>
          <p:nvPr/>
        </p:nvGrpSpPr>
        <p:grpSpPr>
          <a:xfrm>
            <a:off x="0" y="9331273"/>
            <a:ext cx="18490765" cy="984302"/>
            <a:chOff x="0" y="-47625"/>
            <a:chExt cx="4869996" cy="259240"/>
          </a:xfrm>
        </p:grpSpPr>
        <p:sp>
          <p:nvSpPr>
            <p:cNvPr id="3" name="Freeform 3"/>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4" name="TextBox 4"/>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5" name="Group 5"/>
          <p:cNvGrpSpPr/>
          <p:nvPr/>
        </p:nvGrpSpPr>
        <p:grpSpPr>
          <a:xfrm>
            <a:off x="15967128" y="-2320872"/>
            <a:ext cx="4641743" cy="464174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8" name="TextBox 8"/>
          <p:cNvSpPr txBox="1"/>
          <p:nvPr/>
        </p:nvSpPr>
        <p:spPr>
          <a:xfrm>
            <a:off x="1028700" y="1073097"/>
            <a:ext cx="11414980" cy="825692"/>
          </a:xfrm>
          <a:prstGeom prst="rect">
            <a:avLst/>
          </a:prstGeom>
        </p:spPr>
        <p:txBody>
          <a:bodyPr lIns="0" tIns="0" rIns="0" bIns="0" rtlCol="0" anchor="t">
            <a:spAutoFit/>
          </a:bodyPr>
          <a:lstStyle/>
          <a:p>
            <a:pPr algn="l">
              <a:lnSpc>
                <a:spcPts val="6257"/>
              </a:lnSpc>
            </a:pPr>
            <a:r>
              <a:rPr lang="en-US" sz="6257">
                <a:solidFill>
                  <a:srgbClr val="27B151"/>
                </a:solidFill>
                <a:latin typeface="Outfit"/>
                <a:ea typeface="Outfit"/>
                <a:cs typeface="Outfit"/>
                <a:sym typeface="Outfit"/>
              </a:rPr>
              <a:t>Example continued...</a:t>
            </a:r>
          </a:p>
        </p:txBody>
      </p:sp>
      <p:sp>
        <p:nvSpPr>
          <p:cNvPr id="9" name="TextBox 9"/>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0" name="TextBox 10"/>
          <p:cNvSpPr txBox="1"/>
          <p:nvPr/>
        </p:nvSpPr>
        <p:spPr>
          <a:xfrm>
            <a:off x="1380093" y="2522242"/>
            <a:ext cx="14843178" cy="5388078"/>
          </a:xfrm>
          <a:prstGeom prst="rect">
            <a:avLst/>
          </a:prstGeom>
        </p:spPr>
        <p:txBody>
          <a:bodyPr lIns="0" tIns="0" rIns="0" bIns="0" rtlCol="0" anchor="t">
            <a:spAutoFit/>
          </a:bodyPr>
          <a:lstStyle/>
          <a:p>
            <a:pPr marL="819785" lvl="1" indent="-409575" algn="l">
              <a:lnSpc>
                <a:spcPts val="5319"/>
              </a:lnSpc>
              <a:buFont typeface="Arial"/>
              <a:buChar char="•"/>
            </a:pPr>
            <a:r>
              <a:rPr lang="en-US" sz="3750">
                <a:solidFill>
                  <a:srgbClr val="000000"/>
                </a:solidFill>
                <a:latin typeface="Outfit"/>
                <a:ea typeface="Outfit"/>
                <a:cs typeface="Outfit"/>
                <a:sym typeface="Outfit"/>
              </a:rPr>
              <a:t>If the manager says they will not correct the error, the member then asks why, and reports back for assessment on whether a grievance is warranted based on what has occurred.</a:t>
            </a:r>
            <a:endParaRPr lang="en-US" sz="3750"/>
          </a:p>
          <a:p>
            <a:pPr algn="l">
              <a:lnSpc>
                <a:spcPts val="5319"/>
              </a:lnSpc>
            </a:pPr>
            <a:endParaRPr lang="en-US" sz="3799">
              <a:solidFill>
                <a:srgbClr val="000000"/>
              </a:solidFill>
              <a:latin typeface="Outfit"/>
              <a:ea typeface="Outfit"/>
              <a:cs typeface="Outfit"/>
              <a:sym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The member has 14 days to bring the issue to the union so that a grievance may be filed.</a:t>
            </a:r>
            <a:endParaRPr lang="en-US" sz="3750">
              <a:solidFill>
                <a:srgbClr val="000000"/>
              </a:solidFill>
              <a:latin typeface="Outfit"/>
              <a:ea typeface="Outfit"/>
              <a:cs typeface="Outfit"/>
            </a:endParaRPr>
          </a:p>
          <a:p>
            <a:pPr algn="l">
              <a:lnSpc>
                <a:spcPts val="5319"/>
              </a:lnSpc>
            </a:pPr>
            <a:endParaRPr lang="en-US" sz="3799">
              <a:solidFill>
                <a:srgbClr val="000000"/>
              </a:solidFill>
              <a:latin typeface="Outfit"/>
              <a:ea typeface="Outfit"/>
              <a:cs typeface="Outfit"/>
              <a:sym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Timelines may vary in different Collective Agreements.</a:t>
            </a:r>
            <a:endParaRPr lang="en-US" sz="3750">
              <a:solidFill>
                <a:srgbClr val="000000"/>
              </a:solidFill>
              <a:latin typeface="Outfit"/>
              <a:ea typeface="Outfit"/>
              <a:cs typeface="Outfi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189121" y="2338919"/>
            <a:ext cx="12537211"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1092147"/>
            <a:ext cx="14206670" cy="1025922"/>
          </a:xfrm>
          <a:prstGeom prst="rect">
            <a:avLst/>
          </a:prstGeom>
        </p:spPr>
        <p:txBody>
          <a:bodyPr lIns="0" tIns="0" rIns="0" bIns="0" rtlCol="0" anchor="t">
            <a:spAutoFit/>
          </a:bodyPr>
          <a:lstStyle/>
          <a:p>
            <a:pPr>
              <a:lnSpc>
                <a:spcPts val="8000"/>
              </a:lnSpc>
            </a:pPr>
            <a:r>
              <a:rPr lang="en-US" sz="8000" b="1">
                <a:solidFill>
                  <a:srgbClr val="27B151"/>
                </a:solidFill>
                <a:latin typeface="Outfit"/>
                <a:ea typeface="Outfit"/>
                <a:cs typeface="Outfit"/>
              </a:rPr>
              <a:t>GRIEVANCE PROCEDURE</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567489" y="2865177"/>
            <a:ext cx="13815176" cy="7425559"/>
          </a:xfrm>
          <a:prstGeom prst="rect">
            <a:avLst/>
          </a:prstGeom>
        </p:spPr>
        <p:txBody>
          <a:bodyPr lIns="0" tIns="0" rIns="0" bIns="0" rtlCol="0" anchor="t">
            <a:spAutoFit/>
          </a:bodyPr>
          <a:lstStyle/>
          <a:p>
            <a:pPr marL="410210">
              <a:lnSpc>
                <a:spcPts val="5319"/>
              </a:lnSpc>
            </a:pPr>
            <a:r>
              <a:rPr lang="en-US" sz="3750" b="1">
                <a:solidFill>
                  <a:srgbClr val="000000"/>
                </a:solidFill>
                <a:latin typeface="Outfit"/>
                <a:ea typeface="Outfit"/>
                <a:cs typeface="Outfit"/>
                <a:sym typeface="Outfit"/>
              </a:rPr>
              <a:t>DAY 1</a:t>
            </a:r>
            <a:r>
              <a:rPr lang="en-US" sz="3750">
                <a:solidFill>
                  <a:srgbClr val="000000"/>
                </a:solidFill>
                <a:latin typeface="Outfit"/>
                <a:ea typeface="Outfit"/>
                <a:cs typeface="Outfit"/>
                <a:sym typeface="Outfit"/>
              </a:rPr>
              <a:t>: DATE OF THE INCIDENT</a:t>
            </a:r>
            <a:endParaRPr lang="en-US" sz="3750">
              <a:solidFill>
                <a:srgbClr val="000000"/>
              </a:solidFill>
              <a:latin typeface="Calibri"/>
              <a:ea typeface="Outfit"/>
              <a:cs typeface="Calibri"/>
            </a:endParaRPr>
          </a:p>
          <a:p>
            <a:pPr marL="867410" lvl="1">
              <a:lnSpc>
                <a:spcPts val="5319"/>
              </a:lnSpc>
            </a:pPr>
            <a:endParaRPr lang="en-US" sz="3750">
              <a:solidFill>
                <a:srgbClr val="000000"/>
              </a:solidFill>
              <a:latin typeface="Outfit"/>
              <a:ea typeface="Outfit"/>
              <a:cs typeface="Outfit"/>
              <a:sym typeface="Outfit"/>
            </a:endParaRPr>
          </a:p>
          <a:p>
            <a:pPr marL="410210">
              <a:lnSpc>
                <a:spcPts val="5319"/>
              </a:lnSpc>
            </a:pPr>
            <a:r>
              <a:rPr lang="en-US" sz="3750" b="1">
                <a:solidFill>
                  <a:srgbClr val="000000"/>
                </a:solidFill>
                <a:latin typeface="Outfit"/>
                <a:ea typeface="Outfit"/>
                <a:cs typeface="Outfit"/>
                <a:sym typeface="Outfit"/>
              </a:rPr>
              <a:t>BY DAY 14</a:t>
            </a:r>
            <a:r>
              <a:rPr lang="en-US" sz="3750">
                <a:solidFill>
                  <a:srgbClr val="000000"/>
                </a:solidFill>
                <a:latin typeface="Outfit"/>
                <a:ea typeface="Outfit"/>
                <a:cs typeface="Outfit"/>
                <a:sym typeface="Outfit"/>
              </a:rPr>
              <a:t>: A written grievance must be filed by the LRO to the employer. The LRO will draft the grievance after you submit (or the member submits) relevant information. Keep in mind this must be done within two weeks of the incident. </a:t>
            </a:r>
            <a:br>
              <a:rPr lang="en-US" sz="3750">
                <a:solidFill>
                  <a:srgbClr val="000000"/>
                </a:solidFill>
                <a:latin typeface="Outfit"/>
                <a:ea typeface="Outfit"/>
                <a:cs typeface="Outfit"/>
                <a:sym typeface="Outfit"/>
              </a:rPr>
            </a:br>
            <a:endParaRPr lang="en-US" sz="3750">
              <a:solidFill>
                <a:srgbClr val="000000"/>
              </a:solidFill>
              <a:latin typeface="Outfit"/>
              <a:ea typeface="Outfit"/>
              <a:cs typeface="Outfit"/>
            </a:endParaRPr>
          </a:p>
          <a:p>
            <a:pPr marL="410210">
              <a:lnSpc>
                <a:spcPts val="5319"/>
              </a:lnSpc>
            </a:pPr>
            <a:r>
              <a:rPr lang="en-US" sz="3750" b="1">
                <a:solidFill>
                  <a:srgbClr val="000000"/>
                </a:solidFill>
                <a:latin typeface="Outfit"/>
                <a:ea typeface="Outfit"/>
                <a:cs typeface="Outfit"/>
                <a:sym typeface="Outfit"/>
              </a:rPr>
              <a:t>BY DAY 21</a:t>
            </a:r>
            <a:r>
              <a:rPr lang="en-US" sz="3750">
                <a:solidFill>
                  <a:srgbClr val="000000"/>
                </a:solidFill>
                <a:latin typeface="Outfit"/>
                <a:ea typeface="Outfit"/>
                <a:cs typeface="Outfit"/>
                <a:sym typeface="Outfit"/>
              </a:rPr>
              <a:t>: The employer has SEVEN (7) days to investigate and respond.</a:t>
            </a:r>
            <a:endParaRPr lang="en-US" sz="3750">
              <a:cs typeface="Calibri"/>
            </a:endParaRPr>
          </a:p>
          <a:p>
            <a:pPr algn="l">
              <a:lnSpc>
                <a:spcPts val="5319"/>
              </a:lnSpc>
            </a:pPr>
            <a:endParaRPr lang="en-US" sz="3799">
              <a:solidFill>
                <a:srgbClr val="000000"/>
              </a:solidFill>
              <a:latin typeface="Outfit"/>
              <a:ea typeface="Outfit"/>
              <a:cs typeface="Outfit"/>
              <a:sym typeface="Outfit"/>
            </a:endParaRPr>
          </a:p>
          <a:p>
            <a:pPr marL="819785" lvl="1" indent="-409575">
              <a:lnSpc>
                <a:spcPts val="5319"/>
              </a:lnSpc>
              <a:buFont typeface="Arial"/>
              <a:buChar char="•"/>
            </a:pPr>
            <a:endParaRPr lang="en-US" sz="3750">
              <a:latin typeface="Outfi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28700" y="2358972"/>
            <a:ext cx="12537211"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1092147"/>
            <a:ext cx="14206670" cy="1025922"/>
          </a:xfrm>
          <a:prstGeom prst="rect">
            <a:avLst/>
          </a:prstGeom>
        </p:spPr>
        <p:txBody>
          <a:bodyPr lIns="0" tIns="0" rIns="0" bIns="0" rtlCol="0" anchor="t">
            <a:spAutoFit/>
          </a:bodyPr>
          <a:lstStyle/>
          <a:p>
            <a:pPr algn="l">
              <a:lnSpc>
                <a:spcPts val="8000"/>
              </a:lnSpc>
            </a:pPr>
            <a:r>
              <a:rPr lang="en-US" sz="8000" b="1">
                <a:solidFill>
                  <a:srgbClr val="27B151"/>
                </a:solidFill>
                <a:latin typeface="Outfit"/>
                <a:ea typeface="Outfit"/>
                <a:cs typeface="Outfit"/>
                <a:sym typeface="Outfit"/>
              </a:rPr>
              <a:t>CONTINUED . . .</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644598"/>
            <a:ext cx="16413297" cy="6066212"/>
          </a:xfrm>
          <a:prstGeom prst="rect">
            <a:avLst/>
          </a:prstGeom>
        </p:spPr>
        <p:txBody>
          <a:bodyPr lIns="0" tIns="0" rIns="0" bIns="0" rtlCol="0" anchor="t">
            <a:spAutoFit/>
          </a:bodyPr>
          <a:lstStyle/>
          <a:p>
            <a:pPr indent="-46990">
              <a:lnSpc>
                <a:spcPts val="5319"/>
              </a:lnSpc>
            </a:pPr>
            <a:r>
              <a:rPr lang="en-US" sz="3750">
                <a:solidFill>
                  <a:srgbClr val="000000"/>
                </a:solidFill>
                <a:latin typeface="Outfit"/>
                <a:ea typeface="Outfit"/>
                <a:cs typeface="Outfit"/>
                <a:sym typeface="Outfit"/>
              </a:rPr>
              <a:t>Grievances are often delayed due to a number of factors, however, each party should make every attempt to remain within the timeline.</a:t>
            </a:r>
            <a:endParaRPr lang="en-US" sz="3750">
              <a:cs typeface="Calibri"/>
            </a:endParaRPr>
          </a:p>
          <a:p>
            <a:pPr>
              <a:lnSpc>
                <a:spcPts val="5319"/>
              </a:lnSpc>
            </a:pPr>
            <a:endParaRPr lang="en-US" sz="3799">
              <a:solidFill>
                <a:srgbClr val="000000"/>
              </a:solidFill>
              <a:latin typeface="Outfit"/>
              <a:ea typeface="Outfit"/>
              <a:cs typeface="Outfit"/>
              <a:sym typeface="Outfit"/>
            </a:endParaRPr>
          </a:p>
          <a:p>
            <a:pPr>
              <a:lnSpc>
                <a:spcPts val="5319"/>
              </a:lnSpc>
            </a:pPr>
            <a:r>
              <a:rPr lang="en-US" sz="3750" b="1">
                <a:solidFill>
                  <a:srgbClr val="000000"/>
                </a:solidFill>
                <a:latin typeface="Outfit"/>
                <a:ea typeface="Outfit"/>
                <a:cs typeface="Outfit"/>
                <a:sym typeface="Outfit"/>
              </a:rPr>
              <a:t>BY DAY 28:</a:t>
            </a:r>
            <a:r>
              <a:rPr lang="en-US" sz="3750">
                <a:solidFill>
                  <a:srgbClr val="000000"/>
                </a:solidFill>
                <a:latin typeface="Outfit"/>
                <a:ea typeface="Outfit"/>
                <a:cs typeface="Outfit"/>
                <a:sym typeface="Outfit"/>
              </a:rPr>
              <a:t> If no resolution arises, then on Day 28 the grievance is submitted to the Divisional Director of HR, sometimes referred to as Step 2 Grievance.</a:t>
            </a:r>
            <a:endParaRPr lang="en-US" sz="3750">
              <a:solidFill>
                <a:srgbClr val="000000"/>
              </a:solidFill>
              <a:latin typeface="Outfit"/>
              <a:ea typeface="Outfit"/>
              <a:cs typeface="Outfit"/>
            </a:endParaRPr>
          </a:p>
          <a:p>
            <a:pPr marL="867410" lvl="2">
              <a:lnSpc>
                <a:spcPts val="5319"/>
              </a:lnSpc>
            </a:pPr>
            <a:endParaRPr lang="en-US" sz="3750">
              <a:solidFill>
                <a:srgbClr val="000000"/>
              </a:solidFill>
              <a:latin typeface="Outfit"/>
              <a:ea typeface="Outfit"/>
              <a:cs typeface="Outfit"/>
              <a:sym typeface="Outfit"/>
            </a:endParaRPr>
          </a:p>
          <a:p>
            <a:pPr indent="-46990">
              <a:lnSpc>
                <a:spcPts val="5319"/>
              </a:lnSpc>
            </a:pPr>
            <a:r>
              <a:rPr lang="en-US" sz="3750" b="1">
                <a:solidFill>
                  <a:srgbClr val="000000"/>
                </a:solidFill>
                <a:latin typeface="Outfit"/>
                <a:ea typeface="Outfit"/>
                <a:cs typeface="Outfit"/>
                <a:sym typeface="Outfit"/>
              </a:rPr>
              <a:t>BY DAY 35:</a:t>
            </a:r>
            <a:r>
              <a:rPr lang="en-US" sz="3750">
                <a:solidFill>
                  <a:srgbClr val="000000"/>
                </a:solidFill>
                <a:latin typeface="Outfit"/>
                <a:ea typeface="Outfit"/>
                <a:cs typeface="Outfit"/>
                <a:sym typeface="Outfit"/>
              </a:rPr>
              <a:t> Within SEVEN (7) days the Director shall investigate and conduct a hearing IF requested, and reply. (Note: MAHCP owns the grievance, not the member.)</a:t>
            </a:r>
            <a:endParaRPr lang="en-US" sz="3750">
              <a:solidFill>
                <a:srgbClr val="000000"/>
              </a:solidFill>
              <a:latin typeface="Outfit"/>
              <a:ea typeface="Outfit"/>
              <a:cs typeface="Outfi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28700" y="2158446"/>
            <a:ext cx="13131765"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440027"/>
            <a:ext cx="11636422" cy="1718419"/>
          </a:xfrm>
          <a:prstGeom prst="rect">
            <a:avLst/>
          </a:prstGeom>
        </p:spPr>
        <p:txBody>
          <a:bodyPr wrap="square" lIns="0" tIns="0" rIns="0" bIns="0" rtlCol="0" anchor="t">
            <a:spAutoFit/>
          </a:bodyPr>
          <a:lstStyle/>
          <a:p>
            <a:pPr>
              <a:lnSpc>
                <a:spcPts val="6700"/>
              </a:lnSpc>
            </a:pPr>
            <a:r>
              <a:rPr lang="en-US" sz="6600" b="1" dirty="0">
                <a:solidFill>
                  <a:srgbClr val="27B151"/>
                </a:solidFill>
                <a:latin typeface="Outfit"/>
                <a:ea typeface="Outfit"/>
                <a:cs typeface="Outfit"/>
              </a:rPr>
              <a:t>GRIEVANCE INVESTIGATION PROCEDURE</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644598"/>
            <a:ext cx="13777236" cy="6066212"/>
          </a:xfrm>
          <a:prstGeom prst="rect">
            <a:avLst/>
          </a:prstGeom>
        </p:spPr>
        <p:txBody>
          <a:bodyPr lIns="0" tIns="0" rIns="0" bIns="0" rtlCol="0" anchor="t">
            <a:spAutoFit/>
          </a:bodyPr>
          <a:lstStyle/>
          <a:p>
            <a:pPr marL="819785" lvl="1" indent="-409575" algn="l">
              <a:lnSpc>
                <a:spcPts val="5319"/>
              </a:lnSpc>
              <a:buFont typeface="Arial"/>
              <a:buChar char="•"/>
            </a:pPr>
            <a:r>
              <a:rPr lang="en-US" sz="3750">
                <a:solidFill>
                  <a:srgbClr val="000000"/>
                </a:solidFill>
                <a:latin typeface="Outfit"/>
                <a:ea typeface="Outfit"/>
                <a:cs typeface="Outfit"/>
                <a:sym typeface="Outfit"/>
              </a:rPr>
              <a:t>GIP hearing is held with employer reps in one room, the member and LRO in another room.</a:t>
            </a:r>
            <a:endParaRPr lang="en-US" sz="3750"/>
          </a:p>
          <a:p>
            <a:pPr algn="l">
              <a:lnSpc>
                <a:spcPts val="5319"/>
              </a:lnSpc>
            </a:pPr>
            <a:endParaRPr lang="en-US" sz="3799">
              <a:solidFill>
                <a:srgbClr val="000000"/>
              </a:solidFill>
              <a:latin typeface="Outfit"/>
              <a:ea typeface="Outfit"/>
              <a:cs typeface="Outfit"/>
              <a:sym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The GIP Investigator attempts to mediate a settlement between the parties.</a:t>
            </a:r>
            <a:endParaRPr lang="en-US" sz="3750">
              <a:solidFill>
                <a:srgbClr val="000000"/>
              </a:solidFill>
              <a:latin typeface="Outfit"/>
              <a:ea typeface="Outfit"/>
              <a:cs typeface="Outfit"/>
            </a:endParaRPr>
          </a:p>
          <a:p>
            <a:pPr algn="l">
              <a:lnSpc>
                <a:spcPts val="5319"/>
              </a:lnSpc>
            </a:pPr>
            <a:endParaRPr lang="en-US" sz="3799">
              <a:solidFill>
                <a:srgbClr val="000000"/>
              </a:solidFill>
              <a:latin typeface="Outfit"/>
              <a:ea typeface="Outfit"/>
              <a:cs typeface="Outfit"/>
              <a:sym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If no settlement can be reached, the GIP Investigator will provide a report on the chance of success should the matter go to arbitration.</a:t>
            </a:r>
            <a:endParaRPr lang="en-US" sz="3750">
              <a:solidFill>
                <a:srgbClr val="000000"/>
              </a:solidFill>
              <a:latin typeface="Outfit"/>
              <a:ea typeface="Outfit"/>
              <a:cs typeface="Outfi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4366055"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6785522" cy="1543050"/>
          </a:xfrm>
          <a:prstGeom prst="rect">
            <a:avLst/>
          </a:prstGeom>
        </p:spPr>
        <p:txBody>
          <a:bodyPr lIns="0" tIns="0" rIns="0" bIns="0" rtlCol="0" anchor="t">
            <a:spAutoFit/>
          </a:bodyPr>
          <a:lstStyle/>
          <a:p>
            <a:pPr algn="l">
              <a:lnSpc>
                <a:spcPts val="12599"/>
              </a:lnSpc>
            </a:pPr>
            <a:r>
              <a:rPr lang="en-US" sz="9000" b="1">
                <a:solidFill>
                  <a:srgbClr val="27B151"/>
                </a:solidFill>
                <a:latin typeface="Outfit Bold"/>
                <a:ea typeface="Outfit Bold"/>
                <a:cs typeface="Outfit Bold"/>
                <a:sym typeface="Outfit Bold"/>
              </a:rPr>
              <a:t>UNIONS</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7902712" cy="2043061"/>
          </a:xfrm>
          <a:prstGeom prst="rect">
            <a:avLst/>
          </a:prstGeom>
        </p:spPr>
        <p:txBody>
          <a:bodyPr lIns="0" tIns="0" rIns="0" bIns="0" rtlCol="0" anchor="t">
            <a:spAutoFit/>
          </a:bodyPr>
          <a:lstStyle/>
          <a:p>
            <a:pPr marL="835660" lvl="1" indent="-417830" algn="l">
              <a:lnSpc>
                <a:spcPts val="5420"/>
              </a:lnSpc>
              <a:buFont typeface="Arial"/>
              <a:buChar char="•"/>
            </a:pPr>
            <a:r>
              <a:rPr lang="en-US" sz="3850">
                <a:solidFill>
                  <a:srgbClr val="000000"/>
                </a:solidFill>
                <a:latin typeface="Outfit"/>
                <a:ea typeface="Outfit"/>
                <a:cs typeface="Outfit"/>
                <a:sym typeface="Outfit"/>
              </a:rPr>
              <a:t>What is a union?</a:t>
            </a:r>
            <a:endParaRPr lang="en-US" sz="3850"/>
          </a:p>
          <a:p>
            <a:pPr marL="835660" lvl="1" indent="-417830" algn="l">
              <a:lnSpc>
                <a:spcPts val="5420"/>
              </a:lnSpc>
              <a:buFont typeface="Arial"/>
              <a:buChar char="•"/>
            </a:pPr>
            <a:r>
              <a:rPr lang="en-US" sz="3850">
                <a:solidFill>
                  <a:srgbClr val="000000"/>
                </a:solidFill>
                <a:latin typeface="Outfit"/>
                <a:ea typeface="Outfit"/>
                <a:cs typeface="Outfit"/>
                <a:sym typeface="Outfit"/>
              </a:rPr>
              <a:t>Why do we need a union?</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How do unions help?</a:t>
            </a:r>
            <a:endParaRPr lang="en-US" sz="3850">
              <a:solidFill>
                <a:srgbClr val="000000"/>
              </a:solidFill>
              <a:latin typeface="Outfit"/>
              <a:ea typeface="Outfit"/>
              <a:cs typeface="Outfi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28700" y="2016226"/>
            <a:ext cx="13131765"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1063572"/>
            <a:ext cx="14206670" cy="859210"/>
          </a:xfrm>
          <a:prstGeom prst="rect">
            <a:avLst/>
          </a:prstGeom>
        </p:spPr>
        <p:txBody>
          <a:bodyPr lIns="0" tIns="0" rIns="0" bIns="0" rtlCol="0" anchor="t">
            <a:spAutoFit/>
          </a:bodyPr>
          <a:lstStyle/>
          <a:p>
            <a:pPr algn="l">
              <a:lnSpc>
                <a:spcPts val="6700"/>
              </a:lnSpc>
            </a:pPr>
            <a:r>
              <a:rPr lang="en-US" sz="6700" b="1" dirty="0">
                <a:solidFill>
                  <a:srgbClr val="27B151"/>
                </a:solidFill>
                <a:latin typeface="Outfit"/>
                <a:ea typeface="Outfit"/>
                <a:cs typeface="Outfit"/>
                <a:sym typeface="Outfit"/>
              </a:rPr>
              <a:t>ARBITRATION</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558334"/>
            <a:ext cx="14542941" cy="6067751"/>
          </a:xfrm>
          <a:prstGeom prst="rect">
            <a:avLst/>
          </a:prstGeom>
        </p:spPr>
        <p:txBody>
          <a:bodyPr wrap="square" lIns="0" tIns="0" rIns="0" bIns="0" rtlCol="0" anchor="t">
            <a:spAutoFit/>
          </a:bodyPr>
          <a:lstStyle/>
          <a:p>
            <a:pPr algn="l">
              <a:lnSpc>
                <a:spcPts val="5319"/>
              </a:lnSpc>
            </a:pPr>
            <a:r>
              <a:rPr lang="en-US" sz="3750">
                <a:solidFill>
                  <a:srgbClr val="000000"/>
                </a:solidFill>
                <a:latin typeface="Outfit"/>
                <a:ea typeface="Outfit"/>
                <a:cs typeface="Outfit"/>
                <a:sym typeface="Outfit"/>
              </a:rPr>
              <a:t>Arbitration is the legal stage of the grievance process. This is managed </a:t>
            </a:r>
          </a:p>
          <a:p>
            <a:pPr algn="l">
              <a:lnSpc>
                <a:spcPts val="5319"/>
              </a:lnSpc>
            </a:pPr>
            <a:r>
              <a:rPr lang="en-US" sz="3799">
                <a:solidFill>
                  <a:srgbClr val="000000"/>
                </a:solidFill>
                <a:latin typeface="Outfit"/>
                <a:ea typeface="Outfit"/>
                <a:cs typeface="Outfit"/>
                <a:sym typeface="Outfit"/>
              </a:rPr>
              <a:t>entirely by our legal counsel and LRO:</a:t>
            </a:r>
          </a:p>
          <a:p>
            <a:pPr marL="819785" lvl="1" indent="-409575" algn="l">
              <a:lnSpc>
                <a:spcPts val="5319"/>
              </a:lnSpc>
              <a:buFont typeface="Arial"/>
              <a:buChar char="•"/>
            </a:pPr>
            <a:r>
              <a:rPr lang="en-US" sz="3750">
                <a:solidFill>
                  <a:srgbClr val="000000"/>
                </a:solidFill>
                <a:latin typeface="Outfit"/>
                <a:ea typeface="Outfit"/>
                <a:cs typeface="Outfit"/>
                <a:sym typeface="Outfit"/>
              </a:rPr>
              <a:t>Interview members, witnesses etc. may be conducted by Legal and/or LRO</a:t>
            </a:r>
            <a:endParaRPr lang="en-US" sz="3750">
              <a:solidFill>
                <a:srgbClr val="000000"/>
              </a:solidFill>
              <a:latin typeface="Outfit"/>
              <a:ea typeface="Outfit"/>
              <a:cs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Documents and other supporting information may be requested from you by legal and/or LRO</a:t>
            </a:r>
            <a:endParaRPr lang="en-US" sz="3750">
              <a:solidFill>
                <a:srgbClr val="000000"/>
              </a:solidFill>
              <a:latin typeface="Outfit"/>
              <a:ea typeface="Outfit"/>
              <a:cs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Two options: expedited or normal</a:t>
            </a:r>
            <a:endParaRPr lang="en-US" sz="3750">
              <a:solidFill>
                <a:srgbClr val="000000"/>
              </a:solidFill>
              <a:latin typeface="Outfit"/>
              <a:ea typeface="Outfit"/>
              <a:cs typeface="Outfit"/>
            </a:endParaRPr>
          </a:p>
          <a:p>
            <a:pPr marL="819785" lvl="1" indent="-409575" algn="l">
              <a:lnSpc>
                <a:spcPts val="5319"/>
              </a:lnSpc>
              <a:buFont typeface="Arial"/>
              <a:buChar char="•"/>
            </a:pPr>
            <a:r>
              <a:rPr lang="en-US" sz="3750">
                <a:solidFill>
                  <a:srgbClr val="000000"/>
                </a:solidFill>
                <a:latin typeface="Outfit"/>
                <a:ea typeface="Outfit"/>
                <a:cs typeface="Outfit"/>
                <a:sym typeface="Outfit"/>
              </a:rPr>
              <a:t>Normally a very lengthy process</a:t>
            </a:r>
            <a:endParaRPr lang="en-US" sz="3750">
              <a:solidFill>
                <a:srgbClr val="000000"/>
              </a:solidFill>
              <a:latin typeface="Outfit"/>
              <a:ea typeface="Outfit"/>
              <a:cs typeface="Outfi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Freeform 2"/>
          <p:cNvSpPr/>
          <p:nvPr/>
        </p:nvSpPr>
        <p:spPr>
          <a:xfrm>
            <a:off x="1730742" y="-2269758"/>
            <a:ext cx="14826517" cy="14826517"/>
          </a:xfrm>
          <a:custGeom>
            <a:avLst/>
            <a:gdLst/>
            <a:ahLst/>
            <a:cxnLst/>
            <a:rect l="l" t="t" r="r" b="b"/>
            <a:pathLst>
              <a:path w="14826517" h="14826517">
                <a:moveTo>
                  <a:pt x="0" y="0"/>
                </a:moveTo>
                <a:lnTo>
                  <a:pt x="14826516" y="0"/>
                </a:lnTo>
                <a:lnTo>
                  <a:pt x="14826516" y="14826516"/>
                </a:lnTo>
                <a:lnTo>
                  <a:pt x="0" y="148265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2520514" y="3770001"/>
            <a:ext cx="13246972" cy="3013699"/>
          </a:xfrm>
          <a:prstGeom prst="rect">
            <a:avLst/>
          </a:prstGeom>
        </p:spPr>
        <p:txBody>
          <a:bodyPr lIns="0" tIns="0" rIns="0" bIns="0" rtlCol="0" anchor="t">
            <a:spAutoFit/>
          </a:bodyPr>
          <a:lstStyle/>
          <a:p>
            <a:pPr marL="0" lvl="0" indent="0" algn="ctr">
              <a:lnSpc>
                <a:spcPts val="11519"/>
              </a:lnSpc>
            </a:pPr>
            <a:r>
              <a:rPr lang="en-US" sz="11999" b="1">
                <a:solidFill>
                  <a:srgbClr val="FFFFFF"/>
                </a:solidFill>
                <a:latin typeface="Outfit Bold"/>
                <a:ea typeface="Outfit Bold"/>
                <a:cs typeface="Outfit Bold"/>
                <a:sym typeface="Outfit Bold"/>
              </a:rPr>
              <a:t>COLLECTIVE BARGAINING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103898" y="2240662"/>
            <a:ext cx="7194750"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108910" y="1092147"/>
            <a:ext cx="8132212" cy="1025922"/>
          </a:xfrm>
          <a:prstGeom prst="rect">
            <a:avLst/>
          </a:prstGeom>
        </p:spPr>
        <p:txBody>
          <a:bodyPr wrap="square" lIns="0" tIns="0" rIns="0" bIns="0" rtlCol="0" anchor="t">
            <a:spAutoFit/>
          </a:bodyPr>
          <a:lstStyle/>
          <a:p>
            <a:pPr algn="l">
              <a:lnSpc>
                <a:spcPts val="8000"/>
              </a:lnSpc>
            </a:pPr>
            <a:r>
              <a:rPr lang="en-US" sz="8000" b="1">
                <a:solidFill>
                  <a:srgbClr val="27B151"/>
                </a:solidFill>
                <a:latin typeface="Outfit"/>
                <a:ea typeface="Outfit"/>
                <a:cs typeface="Outfit"/>
                <a:sym typeface="Outfit"/>
              </a:rPr>
              <a:t>BARGAINING</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123950" y="2670697"/>
            <a:ext cx="16135350" cy="655955"/>
          </a:xfrm>
          <a:prstGeom prst="rect">
            <a:avLst/>
          </a:prstGeom>
        </p:spPr>
        <p:txBody>
          <a:bodyPr lIns="0" tIns="0" rIns="0" bIns="0" rtlCol="0" anchor="t">
            <a:spAutoFit/>
          </a:bodyPr>
          <a:lstStyle/>
          <a:p>
            <a:pPr algn="l">
              <a:lnSpc>
                <a:spcPts val="5319"/>
              </a:lnSpc>
            </a:pPr>
            <a:r>
              <a:rPr lang="en-US" sz="3799" b="1">
                <a:solidFill>
                  <a:srgbClr val="000000"/>
                </a:solidFill>
                <a:latin typeface="Outfit Bold"/>
                <a:ea typeface="Outfit Bold"/>
                <a:cs typeface="Outfit Bold"/>
                <a:sym typeface="Outfit Bold"/>
              </a:rPr>
              <a:t>At MAHCP we have 2 kinds of bargaining:</a:t>
            </a:r>
          </a:p>
        </p:txBody>
      </p:sp>
      <p:sp>
        <p:nvSpPr>
          <p:cNvPr id="12" name="TextBox 12"/>
          <p:cNvSpPr txBox="1"/>
          <p:nvPr/>
        </p:nvSpPr>
        <p:spPr>
          <a:xfrm>
            <a:off x="1124948" y="3671056"/>
            <a:ext cx="6647278" cy="4700454"/>
          </a:xfrm>
          <a:prstGeom prst="rect">
            <a:avLst/>
          </a:prstGeom>
        </p:spPr>
        <p:txBody>
          <a:bodyPr wrap="square" lIns="0" tIns="0" rIns="0" bIns="0" rtlCol="0" anchor="t">
            <a:spAutoFit/>
          </a:bodyPr>
          <a:lstStyle/>
          <a:p>
            <a:pPr algn="l">
              <a:lnSpc>
                <a:spcPts val="5319"/>
              </a:lnSpc>
            </a:pPr>
            <a:r>
              <a:rPr lang="en-US" sz="3750" b="1">
                <a:solidFill>
                  <a:srgbClr val="02468F"/>
                </a:solidFill>
                <a:latin typeface="Outfit Bold"/>
                <a:ea typeface="Outfit Bold"/>
                <a:cs typeface="Outfit Bold"/>
                <a:sym typeface="Outfit Bold"/>
              </a:rPr>
              <a:t>CENTRAL TABLE:</a:t>
            </a:r>
          </a:p>
          <a:p>
            <a:pPr marL="819785" lvl="1" indent="-409575">
              <a:buFont typeface="Arial"/>
              <a:buChar char="•"/>
            </a:pPr>
            <a:r>
              <a:rPr lang="en-US" sz="2800">
                <a:solidFill>
                  <a:srgbClr val="000000"/>
                </a:solidFill>
                <a:latin typeface="Outfit"/>
                <a:ea typeface="Outfit"/>
                <a:cs typeface="Outfit"/>
                <a:sym typeface="Outfit"/>
              </a:rPr>
              <a:t>A collective group of employers negotiating with MAHCP. This bargaining committee negotiates on behalf of the larger group of MAHCP members.</a:t>
            </a:r>
            <a:endParaRPr lang="en-US" sz="2800">
              <a:solidFill>
                <a:srgbClr val="000000"/>
              </a:solidFill>
              <a:latin typeface="Outfit"/>
              <a:ea typeface="Outfit"/>
              <a:cs typeface="Outfit"/>
            </a:endParaRPr>
          </a:p>
          <a:p>
            <a:pPr marL="1276985" lvl="2" indent="-409575">
              <a:lnSpc>
                <a:spcPct val="150000"/>
              </a:lnSpc>
              <a:buFont typeface="Wingdings"/>
              <a:buChar char="§"/>
            </a:pPr>
            <a:r>
              <a:rPr lang="en-US" sz="2800">
                <a:solidFill>
                  <a:srgbClr val="000000"/>
                </a:solidFill>
                <a:latin typeface="Outfit"/>
                <a:ea typeface="Outfit"/>
                <a:cs typeface="Outfit"/>
              </a:rPr>
              <a:t>SHEO  </a:t>
            </a:r>
          </a:p>
          <a:p>
            <a:pPr marL="1276985" lvl="2" indent="-409575">
              <a:lnSpc>
                <a:spcPct val="150000"/>
              </a:lnSpc>
              <a:buFont typeface="Wingdings"/>
              <a:buChar char="§"/>
            </a:pPr>
            <a:r>
              <a:rPr lang="en-US" sz="2800">
                <a:solidFill>
                  <a:srgbClr val="000000"/>
                </a:solidFill>
                <a:latin typeface="Outfit"/>
                <a:ea typeface="Outfit"/>
                <a:cs typeface="Outfit"/>
              </a:rPr>
              <a:t>WCRHEO  </a:t>
            </a:r>
            <a:endParaRPr lang="en-US">
              <a:solidFill>
                <a:srgbClr val="000000"/>
              </a:solidFill>
              <a:latin typeface="Calibri"/>
              <a:ea typeface="Calibri"/>
              <a:cs typeface="Calibri"/>
            </a:endParaRPr>
          </a:p>
          <a:p>
            <a:pPr marL="1276985" lvl="2" indent="-409575">
              <a:lnSpc>
                <a:spcPct val="150000"/>
              </a:lnSpc>
              <a:buFont typeface="Wingdings"/>
              <a:buChar char="§"/>
            </a:pPr>
            <a:r>
              <a:rPr lang="en-US" sz="2800">
                <a:solidFill>
                  <a:srgbClr val="000000"/>
                </a:solidFill>
                <a:latin typeface="Outfit"/>
                <a:ea typeface="Outfit"/>
                <a:cs typeface="Outfit"/>
              </a:rPr>
              <a:t>NRHEO </a:t>
            </a:r>
            <a:endParaRPr lang="en-US" sz="2800">
              <a:latin typeface="Outfit"/>
              <a:ea typeface="Calibri"/>
              <a:cs typeface="Calibri"/>
            </a:endParaRPr>
          </a:p>
        </p:txBody>
      </p:sp>
      <p:sp>
        <p:nvSpPr>
          <p:cNvPr id="13" name="TextBox 13"/>
          <p:cNvSpPr txBox="1"/>
          <p:nvPr/>
        </p:nvSpPr>
        <p:spPr>
          <a:xfrm>
            <a:off x="8590838" y="3671057"/>
            <a:ext cx="8848936" cy="2157001"/>
          </a:xfrm>
          <a:prstGeom prst="rect">
            <a:avLst/>
          </a:prstGeom>
        </p:spPr>
        <p:txBody>
          <a:bodyPr wrap="square" lIns="0" tIns="0" rIns="0" bIns="0" rtlCol="0" anchor="t">
            <a:spAutoFit/>
          </a:bodyPr>
          <a:lstStyle/>
          <a:p>
            <a:pPr algn="l">
              <a:lnSpc>
                <a:spcPts val="5319"/>
              </a:lnSpc>
            </a:pPr>
            <a:r>
              <a:rPr lang="en-US" sz="3750" b="1">
                <a:solidFill>
                  <a:srgbClr val="02468F"/>
                </a:solidFill>
                <a:latin typeface="Outfit Bold"/>
                <a:ea typeface="Outfit Bold"/>
                <a:cs typeface="Outfit Bold"/>
                <a:sym typeface="Outfit Bold"/>
              </a:rPr>
              <a:t>LOCAL TABLE:</a:t>
            </a:r>
          </a:p>
          <a:p>
            <a:pPr marL="819785" lvl="1" indent="-409575" algn="l">
              <a:buFont typeface="Arial"/>
              <a:buChar char="•"/>
            </a:pPr>
            <a:r>
              <a:rPr lang="en-US" sz="3200">
                <a:solidFill>
                  <a:srgbClr val="000000"/>
                </a:solidFill>
                <a:latin typeface="Outfit"/>
                <a:ea typeface="Outfit"/>
                <a:cs typeface="Outfit"/>
                <a:sym typeface="Outfit"/>
              </a:rPr>
              <a:t>One site/employer process and the MAHCP negotiating committee consists of the LRO, MAs and member(s).</a:t>
            </a:r>
            <a:endParaRPr lang="en-US" sz="3200">
              <a:solidFill>
                <a:srgbClr val="000000"/>
              </a:solidFill>
              <a:latin typeface="Outfit"/>
              <a:ea typeface="Outfit"/>
              <a:cs typeface="Outfit"/>
            </a:endParaRPr>
          </a:p>
        </p:txBody>
      </p:sp>
      <p:sp>
        <p:nvSpPr>
          <p:cNvPr id="14" name="TextBox 13">
            <a:extLst>
              <a:ext uri="{FF2B5EF4-FFF2-40B4-BE49-F238E27FC236}">
                <a16:creationId xmlns:a16="http://schemas.microsoft.com/office/drawing/2014/main" id="{99F63E7C-7AA6-8154-6A11-B187E35D65FB}"/>
              </a:ext>
            </a:extLst>
          </p:cNvPr>
          <p:cNvSpPr txBox="1"/>
          <p:nvPr/>
        </p:nvSpPr>
        <p:spPr>
          <a:xfrm>
            <a:off x="8590837" y="6196718"/>
            <a:ext cx="5438372" cy="3016210"/>
          </a:xfrm>
          <a:prstGeom prst="rect">
            <a:avLst/>
          </a:prstGeom>
        </p:spPr>
        <p:txBody>
          <a:bodyPr wrap="square" lIns="0" tIns="0" rIns="0" bIns="0" rtlCol="0" anchor="t">
            <a:spAutoFit/>
          </a:bodyPr>
          <a:lstStyle/>
          <a:p>
            <a:pPr marL="1276985" lvl="2" indent="-409575">
              <a:buFont typeface="Wingdings,Sans-Serif"/>
              <a:buChar char="§"/>
            </a:pPr>
            <a:r>
              <a:rPr lang="en-US" sz="2800">
                <a:solidFill>
                  <a:srgbClr val="000000"/>
                </a:solidFill>
                <a:latin typeface="Outfit"/>
                <a:ea typeface="Outfit"/>
                <a:cs typeface="Outfit"/>
              </a:rPr>
              <a:t>Aboriginal Health &amp; Wellness</a:t>
            </a:r>
            <a:endParaRPr lang="en-US"/>
          </a:p>
          <a:p>
            <a:pPr marL="1276985" lvl="2" indent="-409575">
              <a:buFont typeface="Wingdings,Sans-Serif"/>
              <a:buChar char="§"/>
            </a:pPr>
            <a:r>
              <a:rPr lang="en-US" sz="2800">
                <a:solidFill>
                  <a:srgbClr val="000000"/>
                </a:solidFill>
                <a:latin typeface="Outfit"/>
                <a:ea typeface="Outfit"/>
                <a:cs typeface="Outfit"/>
              </a:rPr>
              <a:t>Brandon Clinic</a:t>
            </a:r>
          </a:p>
          <a:p>
            <a:pPr marL="1276985" lvl="2" indent="-409575">
              <a:buFont typeface="Wingdings,Sans-Serif"/>
              <a:buChar char="§"/>
            </a:pPr>
            <a:r>
              <a:rPr lang="en-US" sz="2800">
                <a:solidFill>
                  <a:srgbClr val="000000"/>
                </a:solidFill>
                <a:latin typeface="Outfit"/>
                <a:ea typeface="Outfit"/>
                <a:cs typeface="Outfit"/>
              </a:rPr>
              <a:t>Canadian Blood Services</a:t>
            </a:r>
          </a:p>
          <a:p>
            <a:pPr marL="1276985" lvl="2" indent="-409575">
              <a:buFont typeface="Wingdings"/>
              <a:buChar char="§"/>
            </a:pPr>
            <a:r>
              <a:rPr lang="en-US" sz="2800">
                <a:solidFill>
                  <a:srgbClr val="000000"/>
                </a:solidFill>
                <a:latin typeface="Outfit"/>
                <a:ea typeface="Outfit"/>
                <a:cs typeface="Outfit"/>
              </a:rPr>
              <a:t>Community Therapy Services</a:t>
            </a:r>
            <a:endParaRPr lang="en-US" sz="2800">
              <a:ea typeface="Calibri"/>
              <a:cs typeface="Calibri"/>
            </a:endParaRPr>
          </a:p>
          <a:p>
            <a:pPr marL="1276985" lvl="2" indent="-409575">
              <a:buFont typeface="Wingdings"/>
              <a:buChar char="§"/>
            </a:pPr>
            <a:r>
              <a:rPr lang="en-US" sz="2800">
                <a:solidFill>
                  <a:srgbClr val="000000"/>
                </a:solidFill>
                <a:latin typeface="Outfit"/>
                <a:ea typeface="Outfit"/>
                <a:cs typeface="Outfit"/>
              </a:rPr>
              <a:t>Dynacare</a:t>
            </a:r>
          </a:p>
        </p:txBody>
      </p:sp>
      <p:sp>
        <p:nvSpPr>
          <p:cNvPr id="15" name="TextBox 14">
            <a:extLst>
              <a:ext uri="{FF2B5EF4-FFF2-40B4-BE49-F238E27FC236}">
                <a16:creationId xmlns:a16="http://schemas.microsoft.com/office/drawing/2014/main" id="{6E1E80E3-A533-2F0B-70BC-8B8713C37B98}"/>
              </a:ext>
            </a:extLst>
          </p:cNvPr>
          <p:cNvSpPr txBox="1"/>
          <p:nvPr/>
        </p:nvSpPr>
        <p:spPr>
          <a:xfrm>
            <a:off x="13808078" y="6196717"/>
            <a:ext cx="4332243" cy="1723549"/>
          </a:xfrm>
          <a:prstGeom prst="rect">
            <a:avLst/>
          </a:prstGeom>
        </p:spPr>
        <p:txBody>
          <a:bodyPr wrap="square" lIns="0" tIns="0" rIns="0" bIns="0" rtlCol="0" anchor="t">
            <a:spAutoFit/>
          </a:bodyPr>
          <a:lstStyle/>
          <a:p>
            <a:pPr marL="1276985" lvl="2" indent="-409575">
              <a:buFont typeface="Wingdings"/>
              <a:buChar char="§"/>
            </a:pPr>
            <a:r>
              <a:rPr lang="en-US" sz="2800">
                <a:solidFill>
                  <a:srgbClr val="000000"/>
                </a:solidFill>
                <a:latin typeface="Outfit"/>
                <a:ea typeface="Outfit"/>
                <a:cs typeface="Outfit"/>
              </a:rPr>
              <a:t>Manitoba Clinic</a:t>
            </a:r>
            <a:endParaRPr lang="en-US"/>
          </a:p>
          <a:p>
            <a:pPr marL="1276985" lvl="2" indent="-409575">
              <a:buFont typeface="Wingdings"/>
              <a:buChar char="§"/>
            </a:pPr>
            <a:r>
              <a:rPr lang="en-US" sz="2800">
                <a:solidFill>
                  <a:srgbClr val="000000"/>
                </a:solidFill>
                <a:latin typeface="Outfit"/>
                <a:ea typeface="Outfit"/>
                <a:cs typeface="Outfit"/>
              </a:rPr>
              <a:t>Manitoba Possible</a:t>
            </a:r>
          </a:p>
          <a:p>
            <a:pPr marL="1276985" lvl="2" indent="-409575">
              <a:buFont typeface="Wingdings"/>
              <a:buChar char="§"/>
            </a:pPr>
            <a:r>
              <a:rPr lang="en-US" sz="2800">
                <a:solidFill>
                  <a:srgbClr val="000000"/>
                </a:solidFill>
                <a:latin typeface="Outfit"/>
                <a:ea typeface="Outfit"/>
                <a:cs typeface="Outfit"/>
              </a:rPr>
              <a:t>Winnipeg Clinic</a:t>
            </a:r>
          </a:p>
          <a:p>
            <a:pPr marL="1276985" lvl="2" indent="-409575">
              <a:buFont typeface="Wingdings"/>
              <a:buChar char="§"/>
            </a:pPr>
            <a:r>
              <a:rPr lang="en-US" sz="2800">
                <a:solidFill>
                  <a:srgbClr val="000000"/>
                </a:solidFill>
                <a:latin typeface="Outfit"/>
                <a:ea typeface="Outfit"/>
                <a:cs typeface="Outfit"/>
              </a:rPr>
              <a:t>Jocelyn House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flipV="1">
            <a:off x="1043740" y="2220609"/>
            <a:ext cx="13486121" cy="40106"/>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1092147"/>
            <a:ext cx="13125196" cy="1036630"/>
          </a:xfrm>
          <a:prstGeom prst="rect">
            <a:avLst/>
          </a:prstGeom>
        </p:spPr>
        <p:txBody>
          <a:bodyPr wrap="square" lIns="0" tIns="0" rIns="0" bIns="0" rtlCol="0" anchor="t">
            <a:spAutoFit/>
          </a:bodyPr>
          <a:lstStyle/>
          <a:p>
            <a:pPr>
              <a:lnSpc>
                <a:spcPts val="8000"/>
              </a:lnSpc>
            </a:pPr>
            <a:r>
              <a:rPr lang="en-US" sz="8000" b="1" dirty="0">
                <a:solidFill>
                  <a:srgbClr val="27B151"/>
                </a:solidFill>
                <a:latin typeface="Outfit"/>
                <a:sym typeface="Outfit"/>
              </a:rPr>
              <a:t>BARGAINING – MA ROLE</a:t>
            </a:r>
            <a:endParaRPr lang="en-US" b="1" dirty="0"/>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3687" y="2562779"/>
            <a:ext cx="11082791" cy="5423468"/>
          </a:xfrm>
          <a:prstGeom prst="rect">
            <a:avLst/>
          </a:prstGeom>
        </p:spPr>
        <p:txBody>
          <a:bodyPr wrap="square" lIns="0" tIns="0" rIns="0" bIns="0" rtlCol="0" anchor="t">
            <a:spAutoFit/>
          </a:bodyPr>
          <a:lstStyle/>
          <a:p>
            <a:pPr marL="820419" lvl="1" indent="-410209" algn="l">
              <a:lnSpc>
                <a:spcPts val="5319"/>
              </a:lnSpc>
              <a:buFont typeface="Arial"/>
              <a:buChar char="•"/>
            </a:pPr>
            <a:r>
              <a:rPr lang="en-US" sz="3799">
                <a:solidFill>
                  <a:srgbClr val="000000"/>
                </a:solidFill>
                <a:latin typeface="Outfit"/>
                <a:ea typeface="Outfit"/>
                <a:cs typeface="Outfit"/>
                <a:sym typeface="Outfit"/>
              </a:rPr>
              <a:t>Assist LROs when Essential Service Agreements (ESA’s) are being updated</a:t>
            </a:r>
          </a:p>
          <a:p>
            <a:pPr marL="820419" lvl="1" indent="-410209" algn="l">
              <a:lnSpc>
                <a:spcPts val="5319"/>
              </a:lnSpc>
              <a:buFont typeface="Arial"/>
              <a:buChar char="•"/>
            </a:pPr>
            <a:r>
              <a:rPr lang="en-US" sz="3799">
                <a:solidFill>
                  <a:srgbClr val="000000"/>
                </a:solidFill>
                <a:latin typeface="Outfit"/>
                <a:ea typeface="Outfit"/>
                <a:cs typeface="Outfit"/>
                <a:sym typeface="Outfit"/>
              </a:rPr>
              <a:t>Help members draft and submit proposals</a:t>
            </a:r>
          </a:p>
          <a:p>
            <a:pPr marL="820419" lvl="1" indent="-410209" algn="l">
              <a:lnSpc>
                <a:spcPts val="5319"/>
              </a:lnSpc>
              <a:buFont typeface="Arial"/>
              <a:buChar char="•"/>
            </a:pPr>
            <a:r>
              <a:rPr lang="en-US" sz="3799">
                <a:solidFill>
                  <a:srgbClr val="000000"/>
                </a:solidFill>
                <a:latin typeface="Outfit"/>
                <a:ea typeface="Outfit"/>
                <a:cs typeface="Outfit"/>
                <a:sym typeface="Outfit"/>
              </a:rPr>
              <a:t>Discuss areas of concern in your dept. with your LRO for potential proposals</a:t>
            </a:r>
          </a:p>
          <a:p>
            <a:pPr marL="820419" lvl="1" indent="-410209" algn="l">
              <a:lnSpc>
                <a:spcPts val="5319"/>
              </a:lnSpc>
              <a:buFont typeface="Arial"/>
              <a:buChar char="•"/>
            </a:pPr>
            <a:r>
              <a:rPr lang="en-US" sz="3799">
                <a:solidFill>
                  <a:srgbClr val="000000"/>
                </a:solidFill>
                <a:latin typeface="Outfit"/>
                <a:ea typeface="Outfit"/>
                <a:cs typeface="Outfit"/>
                <a:sym typeface="Outfit"/>
              </a:rPr>
              <a:t>Discuss bargaining dates with members, including proposal submission deadlines</a:t>
            </a:r>
          </a:p>
          <a:p>
            <a:pPr marL="820419" lvl="1" indent="-410209" algn="l">
              <a:lnSpc>
                <a:spcPts val="5319"/>
              </a:lnSpc>
              <a:buFont typeface="Arial"/>
              <a:buChar char="•"/>
            </a:pPr>
            <a:r>
              <a:rPr lang="en-US" sz="3799">
                <a:solidFill>
                  <a:srgbClr val="000000"/>
                </a:solidFill>
                <a:latin typeface="Outfit"/>
                <a:ea typeface="Outfit"/>
                <a:cs typeface="Outfit"/>
                <a:sym typeface="Outfit"/>
              </a:rPr>
              <a:t>Stay updated as bargaining progresses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27B151"/>
        </a:solidFill>
        <a:effectLst/>
      </p:bgPr>
    </p:bg>
    <p:spTree>
      <p:nvGrpSpPr>
        <p:cNvPr id="1" name=""/>
        <p:cNvGrpSpPr/>
        <p:nvPr/>
      </p:nvGrpSpPr>
      <p:grpSpPr>
        <a:xfrm>
          <a:off x="0" y="0"/>
          <a:ext cx="0" cy="0"/>
          <a:chOff x="0" y="0"/>
          <a:chExt cx="0" cy="0"/>
        </a:xfrm>
      </p:grpSpPr>
      <p:sp>
        <p:nvSpPr>
          <p:cNvPr id="2" name="Freeform 2"/>
          <p:cNvSpPr/>
          <p:nvPr/>
        </p:nvSpPr>
        <p:spPr>
          <a:xfrm>
            <a:off x="1730742" y="-2269758"/>
            <a:ext cx="14826517" cy="14826517"/>
          </a:xfrm>
          <a:custGeom>
            <a:avLst/>
            <a:gdLst/>
            <a:ahLst/>
            <a:cxnLst/>
            <a:rect l="l" t="t" r="r" b="b"/>
            <a:pathLst>
              <a:path w="14826517" h="14826517">
                <a:moveTo>
                  <a:pt x="0" y="0"/>
                </a:moveTo>
                <a:lnTo>
                  <a:pt x="14826516" y="0"/>
                </a:lnTo>
                <a:lnTo>
                  <a:pt x="14826516" y="14826516"/>
                </a:lnTo>
                <a:lnTo>
                  <a:pt x="0" y="148265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2520514" y="4316906"/>
            <a:ext cx="13246972" cy="2005614"/>
          </a:xfrm>
          <a:prstGeom prst="rect">
            <a:avLst/>
          </a:prstGeom>
        </p:spPr>
        <p:txBody>
          <a:bodyPr lIns="0" tIns="0" rIns="0" bIns="0" rtlCol="0" anchor="t">
            <a:spAutoFit/>
          </a:bodyPr>
          <a:lstStyle/>
          <a:p>
            <a:pPr marL="0" lvl="0" indent="0" algn="ctr">
              <a:lnSpc>
                <a:spcPts val="14868"/>
              </a:lnSpc>
            </a:pPr>
            <a:r>
              <a:rPr lang="en-US" sz="15488" b="1">
                <a:solidFill>
                  <a:srgbClr val="FAFEFF"/>
                </a:solidFill>
                <a:latin typeface="Outfit Bold"/>
                <a:ea typeface="Outfit Bold"/>
                <a:cs typeface="Outfit Bold"/>
                <a:sym typeface="Outfit Bold"/>
              </a:rPr>
              <a:t>END OF DAY 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Freeform 2"/>
          <p:cNvSpPr/>
          <p:nvPr/>
        </p:nvSpPr>
        <p:spPr>
          <a:xfrm>
            <a:off x="-3929813" y="-3138942"/>
            <a:ext cx="17158524" cy="17158524"/>
          </a:xfrm>
          <a:custGeom>
            <a:avLst/>
            <a:gdLst/>
            <a:ahLst/>
            <a:cxnLst/>
            <a:rect l="l" t="t" r="r" b="b"/>
            <a:pathLst>
              <a:path w="17158524" h="17158524">
                <a:moveTo>
                  <a:pt x="0" y="0"/>
                </a:moveTo>
                <a:lnTo>
                  <a:pt x="17158525" y="0"/>
                </a:lnTo>
                <a:lnTo>
                  <a:pt x="17158525" y="17158524"/>
                </a:lnTo>
                <a:lnTo>
                  <a:pt x="0" y="171585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3" name="Group 3"/>
          <p:cNvGrpSpPr/>
          <p:nvPr/>
        </p:nvGrpSpPr>
        <p:grpSpPr>
          <a:xfrm>
            <a:off x="13219187" y="2609093"/>
            <a:ext cx="5068813" cy="5068813"/>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CA"/>
            </a:p>
          </p:txBody>
        </p:sp>
      </p:grpSp>
      <p:sp>
        <p:nvSpPr>
          <p:cNvPr id="5" name="TextBox 5"/>
          <p:cNvSpPr txBox="1"/>
          <p:nvPr/>
        </p:nvSpPr>
        <p:spPr>
          <a:xfrm>
            <a:off x="1603244" y="4415545"/>
            <a:ext cx="11420187" cy="1369685"/>
          </a:xfrm>
          <a:prstGeom prst="rect">
            <a:avLst/>
          </a:prstGeom>
        </p:spPr>
        <p:txBody>
          <a:bodyPr lIns="0" tIns="0" rIns="0" bIns="0" rtlCol="0" anchor="t">
            <a:spAutoFit/>
          </a:bodyPr>
          <a:lstStyle/>
          <a:p>
            <a:pPr algn="l">
              <a:lnSpc>
                <a:spcPts val="10559"/>
              </a:lnSpc>
            </a:pPr>
            <a:r>
              <a:rPr lang="en-US" sz="9599">
                <a:solidFill>
                  <a:srgbClr val="FFFFFF"/>
                </a:solidFill>
                <a:latin typeface="Outfit"/>
                <a:ea typeface="Outfit"/>
                <a:cs typeface="Outfit"/>
                <a:sym typeface="Outfit"/>
              </a:rPr>
              <a:t>Member Advocate </a:t>
            </a:r>
          </a:p>
        </p:txBody>
      </p:sp>
      <p:sp>
        <p:nvSpPr>
          <p:cNvPr id="6" name="TextBox 6"/>
          <p:cNvSpPr txBox="1"/>
          <p:nvPr/>
        </p:nvSpPr>
        <p:spPr>
          <a:xfrm>
            <a:off x="1603244" y="5794756"/>
            <a:ext cx="11625468" cy="1369695"/>
          </a:xfrm>
          <a:prstGeom prst="rect">
            <a:avLst/>
          </a:prstGeom>
        </p:spPr>
        <p:txBody>
          <a:bodyPr lIns="0" tIns="0" rIns="0" bIns="0" rtlCol="0" anchor="t">
            <a:spAutoFit/>
          </a:bodyPr>
          <a:lstStyle/>
          <a:p>
            <a:pPr algn="l">
              <a:lnSpc>
                <a:spcPts val="10560"/>
              </a:lnSpc>
            </a:pPr>
            <a:r>
              <a:rPr lang="en-US" sz="9600">
                <a:solidFill>
                  <a:srgbClr val="FFFFFF"/>
                </a:solidFill>
                <a:latin typeface="Outfit"/>
                <a:ea typeface="Outfit"/>
                <a:cs typeface="Outfit"/>
                <a:sym typeface="Outfit"/>
              </a:rPr>
              <a:t>Training Program</a:t>
            </a:r>
          </a:p>
        </p:txBody>
      </p:sp>
      <p:sp>
        <p:nvSpPr>
          <p:cNvPr id="7" name="TextBox 7"/>
          <p:cNvSpPr txBox="1"/>
          <p:nvPr/>
        </p:nvSpPr>
        <p:spPr>
          <a:xfrm>
            <a:off x="1028700" y="2675768"/>
            <a:ext cx="3330558" cy="1052525"/>
          </a:xfrm>
          <a:prstGeom prst="rect">
            <a:avLst/>
          </a:prstGeom>
        </p:spPr>
        <p:txBody>
          <a:bodyPr lIns="0" tIns="0" rIns="0" bIns="0" rtlCol="0" anchor="t">
            <a:spAutoFit/>
          </a:bodyPr>
          <a:lstStyle/>
          <a:p>
            <a:pPr algn="r">
              <a:lnSpc>
                <a:spcPts val="8119"/>
              </a:lnSpc>
            </a:pPr>
            <a:r>
              <a:rPr lang="en-US" sz="7381" b="1">
                <a:solidFill>
                  <a:srgbClr val="FFFFFF"/>
                </a:solidFill>
                <a:latin typeface="Outfit Bold"/>
                <a:ea typeface="Outfit Bold"/>
                <a:cs typeface="Outfit Bold"/>
                <a:sym typeface="Outfit Bold"/>
              </a:rPr>
              <a:t> DAY 2 </a:t>
            </a:r>
          </a:p>
        </p:txBody>
      </p:sp>
      <p:sp>
        <p:nvSpPr>
          <p:cNvPr id="8" name="Freeform 8"/>
          <p:cNvSpPr/>
          <p:nvPr/>
        </p:nvSpPr>
        <p:spPr>
          <a:xfrm>
            <a:off x="13439816" y="4735904"/>
            <a:ext cx="4627555" cy="1408833"/>
          </a:xfrm>
          <a:custGeom>
            <a:avLst/>
            <a:gdLst/>
            <a:ahLst/>
            <a:cxnLst/>
            <a:rect l="l" t="t" r="r" b="b"/>
            <a:pathLst>
              <a:path w="4627555" h="1408833">
                <a:moveTo>
                  <a:pt x="0" y="0"/>
                </a:moveTo>
                <a:lnTo>
                  <a:pt x="4627555" y="0"/>
                </a:lnTo>
                <a:lnTo>
                  <a:pt x="4627555" y="1408833"/>
                </a:lnTo>
                <a:lnTo>
                  <a:pt x="0" y="1408833"/>
                </a:lnTo>
                <a:lnTo>
                  <a:pt x="0" y="0"/>
                </a:lnTo>
                <a:close/>
              </a:path>
            </a:pathLst>
          </a:custGeom>
          <a:blipFill>
            <a:blip r:embed="rId5"/>
            <a:stretch>
              <a:fillRect/>
            </a:stretch>
          </a:blipFill>
        </p:spPr>
        <p:txBody>
          <a:bodyPr/>
          <a:lstStyle/>
          <a:p>
            <a:endParaRPr lang="en-CA"/>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9689629"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10282870" cy="1543050"/>
          </a:xfrm>
          <a:prstGeom prst="rect">
            <a:avLst/>
          </a:prstGeom>
        </p:spPr>
        <p:txBody>
          <a:bodyPr lIns="0" tIns="0" rIns="0" bIns="0" rtlCol="0" anchor="t">
            <a:spAutoFit/>
          </a:bodyPr>
          <a:lstStyle/>
          <a:p>
            <a:pPr algn="l">
              <a:lnSpc>
                <a:spcPts val="12599"/>
              </a:lnSpc>
            </a:pPr>
            <a:r>
              <a:rPr lang="en-US" sz="9000" b="1">
                <a:solidFill>
                  <a:srgbClr val="02468F"/>
                </a:solidFill>
                <a:latin typeface="Outfit Bold"/>
                <a:ea typeface="Outfit Bold"/>
                <a:cs typeface="Outfit Bold"/>
                <a:sym typeface="Outfit Bold"/>
              </a:rPr>
              <a:t>AGENDA - DAY 2</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9752811" y="3606916"/>
            <a:ext cx="3482509" cy="595629"/>
          </a:xfrm>
          <a:prstGeom prst="rect">
            <a:avLst/>
          </a:prstGeom>
        </p:spPr>
        <p:txBody>
          <a:bodyPr lIns="0" tIns="0" rIns="0" bIns="0" rtlCol="0" anchor="t">
            <a:spAutoFit/>
          </a:bodyPr>
          <a:lstStyle/>
          <a:p>
            <a:pPr algn="l">
              <a:lnSpc>
                <a:spcPts val="4929"/>
              </a:lnSpc>
            </a:pPr>
            <a:r>
              <a:rPr lang="en-US" sz="3521">
                <a:solidFill>
                  <a:srgbClr val="FFFFFF"/>
                </a:solidFill>
                <a:latin typeface="Outfit"/>
                <a:ea typeface="Outfit"/>
                <a:cs typeface="Outfit"/>
                <a:sym typeface="Outfit"/>
              </a:rPr>
              <a:t>AFTERNOON</a:t>
            </a:r>
          </a:p>
        </p:txBody>
      </p:sp>
      <p:sp>
        <p:nvSpPr>
          <p:cNvPr id="12" name="TextBox 12"/>
          <p:cNvSpPr txBox="1"/>
          <p:nvPr/>
        </p:nvSpPr>
        <p:spPr>
          <a:xfrm>
            <a:off x="1238325" y="3606916"/>
            <a:ext cx="3482509" cy="595629"/>
          </a:xfrm>
          <a:prstGeom prst="rect">
            <a:avLst/>
          </a:prstGeom>
        </p:spPr>
        <p:txBody>
          <a:bodyPr lIns="0" tIns="0" rIns="0" bIns="0" rtlCol="0" anchor="t">
            <a:spAutoFit/>
          </a:bodyPr>
          <a:lstStyle/>
          <a:p>
            <a:pPr algn="l">
              <a:lnSpc>
                <a:spcPts val="4929"/>
              </a:lnSpc>
            </a:pPr>
            <a:r>
              <a:rPr lang="en-US" sz="3521">
                <a:solidFill>
                  <a:srgbClr val="FFFFFF"/>
                </a:solidFill>
                <a:latin typeface="Outfit"/>
                <a:ea typeface="Outfit"/>
                <a:cs typeface="Outfit"/>
                <a:sym typeface="Outfit"/>
              </a:rPr>
              <a:t>MORNING</a:t>
            </a:r>
          </a:p>
        </p:txBody>
      </p:sp>
      <p:sp>
        <p:nvSpPr>
          <p:cNvPr id="13" name="TextBox 13"/>
          <p:cNvSpPr txBox="1"/>
          <p:nvPr/>
        </p:nvSpPr>
        <p:spPr>
          <a:xfrm>
            <a:off x="1028700" y="3522007"/>
            <a:ext cx="7902712" cy="3419863"/>
          </a:xfrm>
          <a:prstGeom prst="rect">
            <a:avLst/>
          </a:prstGeom>
        </p:spPr>
        <p:txBody>
          <a:bodyPr lIns="0" tIns="0" rIns="0" bIns="0" rtlCol="0" anchor="t">
            <a:spAutoFit/>
          </a:bodyPr>
          <a:lstStyle/>
          <a:p>
            <a:pPr marL="835916" lvl="1" indent="-417958" algn="l">
              <a:lnSpc>
                <a:spcPts val="5420"/>
              </a:lnSpc>
              <a:buFont typeface="Arial"/>
              <a:buChar char="•"/>
            </a:pPr>
            <a:r>
              <a:rPr lang="en-US" sz="3871">
                <a:solidFill>
                  <a:srgbClr val="000000"/>
                </a:solidFill>
                <a:latin typeface="Outfit"/>
                <a:ea typeface="Outfit"/>
                <a:cs typeface="Outfit"/>
                <a:sym typeface="Outfit"/>
              </a:rPr>
              <a:t>Quick Review of Day 1</a:t>
            </a:r>
          </a:p>
          <a:p>
            <a:pPr marL="835916" lvl="1" indent="-417958" algn="l">
              <a:lnSpc>
                <a:spcPts val="5420"/>
              </a:lnSpc>
              <a:buFont typeface="Arial"/>
              <a:buChar char="•"/>
            </a:pPr>
            <a:r>
              <a:rPr lang="en-US" sz="3871">
                <a:solidFill>
                  <a:srgbClr val="000000"/>
                </a:solidFill>
                <a:latin typeface="Outfit"/>
                <a:ea typeface="Outfit"/>
                <a:cs typeface="Outfit"/>
                <a:sym typeface="Outfit"/>
              </a:rPr>
              <a:t>MA Role and Responsibilities</a:t>
            </a:r>
          </a:p>
          <a:p>
            <a:pPr marL="835916" lvl="1" indent="-417958" algn="l">
              <a:lnSpc>
                <a:spcPts val="5420"/>
              </a:lnSpc>
              <a:buFont typeface="Arial"/>
              <a:buChar char="•"/>
            </a:pPr>
            <a:r>
              <a:rPr lang="en-US" sz="3871">
                <a:solidFill>
                  <a:srgbClr val="000000"/>
                </a:solidFill>
                <a:latin typeface="Outfit"/>
                <a:ea typeface="Outfit"/>
                <a:cs typeface="Outfit"/>
                <a:sym typeface="Outfit"/>
              </a:rPr>
              <a:t>New Member Orientation</a:t>
            </a:r>
          </a:p>
          <a:p>
            <a:pPr marL="835916" lvl="1" indent="-417958" algn="l">
              <a:lnSpc>
                <a:spcPts val="5420"/>
              </a:lnSpc>
              <a:buFont typeface="Arial"/>
              <a:buChar char="•"/>
            </a:pPr>
            <a:r>
              <a:rPr lang="en-US" sz="3871">
                <a:solidFill>
                  <a:srgbClr val="000000"/>
                </a:solidFill>
                <a:latin typeface="Outfit"/>
                <a:ea typeface="Outfit"/>
                <a:cs typeface="Outfit"/>
                <a:sym typeface="Outfit"/>
              </a:rPr>
              <a:t>Workplace Policies</a:t>
            </a:r>
          </a:p>
          <a:p>
            <a:pPr marL="835916" lvl="1" indent="-417958" algn="l">
              <a:lnSpc>
                <a:spcPts val="5420"/>
              </a:lnSpc>
              <a:buFont typeface="Arial"/>
              <a:buChar char="•"/>
            </a:pPr>
            <a:r>
              <a:rPr lang="en-US" sz="3871">
                <a:solidFill>
                  <a:srgbClr val="000000"/>
                </a:solidFill>
                <a:latin typeface="Outfit"/>
                <a:ea typeface="Outfit"/>
                <a:cs typeface="Outfit"/>
                <a:sym typeface="Outfit"/>
              </a:rPr>
              <a:t>Workplace Committees </a:t>
            </a:r>
          </a:p>
        </p:txBody>
      </p:sp>
      <p:sp>
        <p:nvSpPr>
          <p:cNvPr id="14" name="TextBox 14"/>
          <p:cNvSpPr txBox="1"/>
          <p:nvPr/>
        </p:nvSpPr>
        <p:spPr>
          <a:xfrm>
            <a:off x="9543186" y="3522007"/>
            <a:ext cx="7716114" cy="3412281"/>
          </a:xfrm>
          <a:prstGeom prst="rect">
            <a:avLst/>
          </a:prstGeom>
        </p:spPr>
        <p:txBody>
          <a:bodyPr lIns="0" tIns="0" rIns="0" bIns="0" rtlCol="0" anchor="t">
            <a:spAutoFit/>
          </a:bodyPr>
          <a:lstStyle/>
          <a:p>
            <a:pPr marL="835660" lvl="1" indent="-417830">
              <a:lnSpc>
                <a:spcPts val="5420"/>
              </a:lnSpc>
              <a:buFont typeface="Arial"/>
              <a:buChar char="•"/>
            </a:pPr>
            <a:r>
              <a:rPr lang="en-US" sz="3850">
                <a:solidFill>
                  <a:srgbClr val="000000"/>
                </a:solidFill>
                <a:latin typeface="Outfit"/>
                <a:ea typeface="Outfit"/>
                <a:cs typeface="Outfit"/>
                <a:sym typeface="Outfit"/>
              </a:rPr>
              <a:t>Collective Agreement Interpretations</a:t>
            </a:r>
            <a:endParaRPr lang="en-US">
              <a:solidFill>
                <a:srgbClr val="000000"/>
              </a:solidFill>
              <a:latin typeface="Calibri"/>
              <a:ea typeface="Calibri"/>
              <a:cs typeface="Calibri"/>
              <a:sym typeface="Outfit"/>
            </a:endParaRPr>
          </a:p>
          <a:p>
            <a:pPr marL="835660" lvl="1" indent="-417830" algn="l">
              <a:lnSpc>
                <a:spcPts val="5420"/>
              </a:lnSpc>
              <a:buFont typeface="Arial"/>
              <a:buChar char="•"/>
            </a:pPr>
            <a:r>
              <a:rPr lang="en-US" sz="3900">
                <a:solidFill>
                  <a:srgbClr val="000000"/>
                </a:solidFill>
                <a:latin typeface="Outfit"/>
                <a:ea typeface="Outfit"/>
                <a:cs typeface="Outfit"/>
                <a:sym typeface="Outfit"/>
              </a:rPr>
              <a:t>Grievances</a:t>
            </a:r>
            <a:r>
              <a:rPr lang="en-US" sz="3900">
                <a:solidFill>
                  <a:srgbClr val="000000"/>
                </a:solidFill>
                <a:latin typeface="Outfit"/>
                <a:sym typeface="Outfit"/>
              </a:rPr>
              <a:t>: To Go/Not To Go </a:t>
            </a:r>
            <a:endParaRPr lang="en-US">
              <a:ea typeface="Calibri"/>
              <a:cs typeface="Calibri"/>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Communications </a:t>
            </a:r>
            <a:endParaRPr lang="en-US" sz="3850">
              <a:solidFill>
                <a:srgbClr val="000000"/>
              </a:solidFill>
              <a:latin typeface="Outfit"/>
              <a:ea typeface="Outfit"/>
              <a:cs typeface="Outfit"/>
            </a:endParaRPr>
          </a:p>
          <a:p>
            <a:pPr algn="l">
              <a:lnSpc>
                <a:spcPts val="5420"/>
              </a:lnSpc>
            </a:pPr>
            <a:endParaRPr lang="en-US" sz="3871">
              <a:solidFill>
                <a:srgbClr val="000000"/>
              </a:solidFill>
              <a:latin typeface="Outfit"/>
              <a:ea typeface="Outfit"/>
              <a:cs typeface="Outfit"/>
              <a:sym typeface="Outfi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AutoShape 2"/>
          <p:cNvSpPr/>
          <p:nvPr/>
        </p:nvSpPr>
        <p:spPr>
          <a:xfrm flipV="1">
            <a:off x="7058025" y="0"/>
            <a:ext cx="0" cy="10287000"/>
          </a:xfrm>
          <a:prstGeom prst="line">
            <a:avLst/>
          </a:prstGeom>
          <a:ln w="19050" cap="rnd">
            <a:solidFill>
              <a:srgbClr val="D6D6D6"/>
            </a:solidFill>
            <a:prstDash val="solid"/>
            <a:headEnd type="none" w="sm" len="sm"/>
            <a:tailEnd type="none" w="sm" len="sm"/>
          </a:ln>
        </p:spPr>
        <p:txBody>
          <a:bodyPr/>
          <a:lstStyle/>
          <a:p>
            <a:endParaRPr lang="en-CA"/>
          </a:p>
        </p:txBody>
      </p:sp>
      <p:sp>
        <p:nvSpPr>
          <p:cNvPr id="3" name="Freeform 3"/>
          <p:cNvSpPr/>
          <p:nvPr/>
        </p:nvSpPr>
        <p:spPr>
          <a:xfrm rot="-5400000">
            <a:off x="6814220" y="4467968"/>
            <a:ext cx="1025242" cy="512621"/>
          </a:xfrm>
          <a:custGeom>
            <a:avLst/>
            <a:gdLst/>
            <a:ahLst/>
            <a:cxnLst/>
            <a:rect l="l" t="t" r="r" b="b"/>
            <a:pathLst>
              <a:path w="1025242" h="512621">
                <a:moveTo>
                  <a:pt x="0" y="0"/>
                </a:moveTo>
                <a:lnTo>
                  <a:pt x="1025243" y="0"/>
                </a:lnTo>
                <a:lnTo>
                  <a:pt x="1025243" y="512621"/>
                </a:lnTo>
                <a:lnTo>
                  <a:pt x="0" y="5126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Freeform 4"/>
          <p:cNvSpPr/>
          <p:nvPr/>
        </p:nvSpPr>
        <p:spPr>
          <a:xfrm rot="-5400000">
            <a:off x="6814220" y="6136723"/>
            <a:ext cx="1025242" cy="512621"/>
          </a:xfrm>
          <a:custGeom>
            <a:avLst/>
            <a:gdLst/>
            <a:ahLst/>
            <a:cxnLst/>
            <a:rect l="l" t="t" r="r" b="b"/>
            <a:pathLst>
              <a:path w="1025242" h="512621">
                <a:moveTo>
                  <a:pt x="0" y="0"/>
                </a:moveTo>
                <a:lnTo>
                  <a:pt x="1025243" y="0"/>
                </a:lnTo>
                <a:lnTo>
                  <a:pt x="1025243" y="512621"/>
                </a:lnTo>
                <a:lnTo>
                  <a:pt x="0" y="5126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rot="-5400000">
            <a:off x="6792189" y="7806697"/>
            <a:ext cx="1025242" cy="512621"/>
          </a:xfrm>
          <a:custGeom>
            <a:avLst/>
            <a:gdLst/>
            <a:ahLst/>
            <a:cxnLst/>
            <a:rect l="l" t="t" r="r" b="b"/>
            <a:pathLst>
              <a:path w="1025242" h="512621">
                <a:moveTo>
                  <a:pt x="0" y="0"/>
                </a:moveTo>
                <a:lnTo>
                  <a:pt x="1025243" y="0"/>
                </a:lnTo>
                <a:lnTo>
                  <a:pt x="1025243" y="512622"/>
                </a:lnTo>
                <a:lnTo>
                  <a:pt x="0" y="5126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403877" y="4704055"/>
            <a:ext cx="5460021" cy="1324374"/>
          </a:xfrm>
          <a:prstGeom prst="rect">
            <a:avLst/>
          </a:prstGeom>
        </p:spPr>
        <p:txBody>
          <a:bodyPr lIns="0" tIns="0" rIns="0" bIns="0" rtlCol="0" anchor="t">
            <a:spAutoFit/>
          </a:bodyPr>
          <a:lstStyle/>
          <a:p>
            <a:pPr marL="0" lvl="0" indent="0" algn="l">
              <a:lnSpc>
                <a:spcPts val="5247"/>
              </a:lnSpc>
            </a:pPr>
            <a:r>
              <a:rPr lang="en-US" sz="4562">
                <a:solidFill>
                  <a:srgbClr val="FFFFFF"/>
                </a:solidFill>
                <a:latin typeface="Outfit"/>
                <a:ea typeface="Outfit"/>
                <a:cs typeface="Outfit"/>
                <a:sym typeface="Outfit"/>
              </a:rPr>
              <a:t>LEARNING OBJECTIVES</a:t>
            </a:r>
          </a:p>
        </p:txBody>
      </p:sp>
      <p:sp>
        <p:nvSpPr>
          <p:cNvPr id="7" name="TextBox 7"/>
          <p:cNvSpPr txBox="1"/>
          <p:nvPr/>
        </p:nvSpPr>
        <p:spPr>
          <a:xfrm>
            <a:off x="8283708" y="4433860"/>
            <a:ext cx="8517101" cy="571313"/>
          </a:xfrm>
          <a:prstGeom prst="rect">
            <a:avLst/>
          </a:prstGeom>
        </p:spPr>
        <p:txBody>
          <a:bodyPr lIns="0" tIns="0" rIns="0" bIns="0" rtlCol="0" anchor="t">
            <a:spAutoFit/>
          </a:bodyPr>
          <a:lstStyle/>
          <a:p>
            <a:pPr marL="0" lvl="0" indent="0" algn="l">
              <a:lnSpc>
                <a:spcPts val="4440"/>
              </a:lnSpc>
            </a:pPr>
            <a:r>
              <a:rPr lang="en-US" sz="3700">
                <a:solidFill>
                  <a:srgbClr val="FAFEFF"/>
                </a:solidFill>
                <a:latin typeface="Outfit"/>
                <a:ea typeface="Outfit"/>
                <a:cs typeface="Outfit"/>
                <a:sym typeface="Outfit"/>
              </a:rPr>
              <a:t>in the Association,</a:t>
            </a:r>
          </a:p>
        </p:txBody>
      </p:sp>
      <p:sp>
        <p:nvSpPr>
          <p:cNvPr id="8" name="TextBox 8"/>
          <p:cNvSpPr txBox="1"/>
          <p:nvPr/>
        </p:nvSpPr>
        <p:spPr>
          <a:xfrm>
            <a:off x="8283708" y="6159665"/>
            <a:ext cx="8517101" cy="571313"/>
          </a:xfrm>
          <a:prstGeom prst="rect">
            <a:avLst/>
          </a:prstGeom>
        </p:spPr>
        <p:txBody>
          <a:bodyPr lIns="0" tIns="0" rIns="0" bIns="0" rtlCol="0" anchor="t">
            <a:spAutoFit/>
          </a:bodyPr>
          <a:lstStyle/>
          <a:p>
            <a:pPr marL="0" lvl="0" indent="0" algn="l">
              <a:lnSpc>
                <a:spcPts val="4440"/>
              </a:lnSpc>
            </a:pPr>
            <a:r>
              <a:rPr lang="en-US" sz="3700">
                <a:solidFill>
                  <a:srgbClr val="FAFEFF"/>
                </a:solidFill>
                <a:latin typeface="Outfit"/>
                <a:ea typeface="Outfit"/>
                <a:cs typeface="Outfit"/>
                <a:sym typeface="Outfit"/>
              </a:rPr>
              <a:t>in the workplace, and </a:t>
            </a:r>
          </a:p>
        </p:txBody>
      </p:sp>
      <p:sp>
        <p:nvSpPr>
          <p:cNvPr id="9" name="TextBox 9"/>
          <p:cNvSpPr txBox="1"/>
          <p:nvPr/>
        </p:nvSpPr>
        <p:spPr>
          <a:xfrm>
            <a:off x="8283708" y="7772589"/>
            <a:ext cx="10811055" cy="571313"/>
          </a:xfrm>
          <a:prstGeom prst="rect">
            <a:avLst/>
          </a:prstGeom>
        </p:spPr>
        <p:txBody>
          <a:bodyPr lIns="0" tIns="0" rIns="0" bIns="0" rtlCol="0" anchor="t">
            <a:spAutoFit/>
          </a:bodyPr>
          <a:lstStyle/>
          <a:p>
            <a:pPr>
              <a:lnSpc>
                <a:spcPts val="4440"/>
              </a:lnSpc>
            </a:pPr>
            <a:r>
              <a:rPr lang="en-US" sz="3700">
                <a:solidFill>
                  <a:srgbClr val="FAFEFF"/>
                </a:solidFill>
                <a:latin typeface="Outfit"/>
                <a:ea typeface="Outfit"/>
                <a:cs typeface="Outfit"/>
                <a:sym typeface="Outfit"/>
              </a:rPr>
              <a:t>in interactions with MAHCP members</a:t>
            </a:r>
          </a:p>
        </p:txBody>
      </p:sp>
      <p:grpSp>
        <p:nvGrpSpPr>
          <p:cNvPr id="10" name="Group 10"/>
          <p:cNvGrpSpPr/>
          <p:nvPr/>
        </p:nvGrpSpPr>
        <p:grpSpPr>
          <a:xfrm>
            <a:off x="15967128" y="-2320872"/>
            <a:ext cx="4641743" cy="464174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FFFFF"/>
              </a:solidFill>
              <a:prstDash val="sysDot"/>
              <a:miter/>
            </a:ln>
          </p:spPr>
          <p:txBody>
            <a:bodyPr/>
            <a:lstStyle/>
            <a:p>
              <a:endParaRPr lang="en-CA"/>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3" name="TextBox 13"/>
          <p:cNvSpPr txBox="1"/>
          <p:nvPr/>
        </p:nvSpPr>
        <p:spPr>
          <a:xfrm>
            <a:off x="1403877" y="3684653"/>
            <a:ext cx="1806075" cy="667149"/>
          </a:xfrm>
          <a:prstGeom prst="rect">
            <a:avLst/>
          </a:prstGeom>
        </p:spPr>
        <p:txBody>
          <a:bodyPr lIns="0" tIns="0" rIns="0" bIns="0" rtlCol="0" anchor="t">
            <a:spAutoFit/>
          </a:bodyPr>
          <a:lstStyle/>
          <a:p>
            <a:pPr marL="0" lvl="0" indent="0" algn="l">
              <a:lnSpc>
                <a:spcPts val="5247"/>
              </a:lnSpc>
            </a:pPr>
            <a:r>
              <a:rPr lang="en-US" sz="4562" b="1">
                <a:solidFill>
                  <a:srgbClr val="27B151"/>
                </a:solidFill>
                <a:latin typeface="Outfit Bold"/>
                <a:ea typeface="Outfit Bold"/>
                <a:cs typeface="Outfit Bold"/>
                <a:sym typeface="Outfit Bold"/>
              </a:rPr>
              <a:t>DAY 2</a:t>
            </a:r>
          </a:p>
        </p:txBody>
      </p:sp>
      <p:sp>
        <p:nvSpPr>
          <p:cNvPr id="14" name="TextBox 14"/>
          <p:cNvSpPr txBox="1"/>
          <p:nvPr/>
        </p:nvSpPr>
        <p:spPr>
          <a:xfrm>
            <a:off x="7561121" y="1978414"/>
            <a:ext cx="8964772" cy="1587348"/>
          </a:xfrm>
          <a:prstGeom prst="rect">
            <a:avLst/>
          </a:prstGeom>
        </p:spPr>
        <p:txBody>
          <a:bodyPr lIns="0" tIns="0" rIns="0" bIns="0" rtlCol="0" anchor="t">
            <a:spAutoFit/>
          </a:bodyPr>
          <a:lstStyle/>
          <a:p>
            <a:pPr marL="0" lvl="0" indent="0" algn="l">
              <a:lnSpc>
                <a:spcPts val="6297"/>
              </a:lnSpc>
            </a:pPr>
            <a:r>
              <a:rPr lang="en-US" sz="5476" b="1">
                <a:solidFill>
                  <a:srgbClr val="FFFFFF"/>
                </a:solidFill>
                <a:latin typeface="Outfit Semi-Bold"/>
                <a:ea typeface="Outfit Semi-Bold"/>
                <a:cs typeface="Outfit Semi-Bold"/>
                <a:sym typeface="Outfit Semi-Bold"/>
              </a:rPr>
              <a:t>Understanding the role of the Member Advocate: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Freeform 2"/>
          <p:cNvSpPr/>
          <p:nvPr/>
        </p:nvSpPr>
        <p:spPr>
          <a:xfrm>
            <a:off x="1730742" y="-2269758"/>
            <a:ext cx="14826517" cy="14826517"/>
          </a:xfrm>
          <a:custGeom>
            <a:avLst/>
            <a:gdLst/>
            <a:ahLst/>
            <a:cxnLst/>
            <a:rect l="l" t="t" r="r" b="b"/>
            <a:pathLst>
              <a:path w="14826517" h="14826517">
                <a:moveTo>
                  <a:pt x="0" y="0"/>
                </a:moveTo>
                <a:lnTo>
                  <a:pt x="14826516" y="0"/>
                </a:lnTo>
                <a:lnTo>
                  <a:pt x="14826516" y="14826516"/>
                </a:lnTo>
                <a:lnTo>
                  <a:pt x="0" y="148265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2520514" y="3041338"/>
            <a:ext cx="13246972" cy="4471024"/>
          </a:xfrm>
          <a:prstGeom prst="rect">
            <a:avLst/>
          </a:prstGeom>
        </p:spPr>
        <p:txBody>
          <a:bodyPr lIns="0" tIns="0" rIns="0" bIns="0" rtlCol="0" anchor="t">
            <a:spAutoFit/>
          </a:bodyPr>
          <a:lstStyle/>
          <a:p>
            <a:pPr marL="0" lvl="0" indent="0" algn="ctr">
              <a:lnSpc>
                <a:spcPts val="11519"/>
              </a:lnSpc>
            </a:pPr>
            <a:r>
              <a:rPr lang="en-US" sz="11999" b="1">
                <a:solidFill>
                  <a:srgbClr val="FFFFFF"/>
                </a:solidFill>
                <a:latin typeface="Outfit Bold"/>
                <a:ea typeface="Outfit Bold"/>
                <a:cs typeface="Outfit Bold"/>
                <a:sym typeface="Outfit Bold"/>
              </a:rPr>
              <a:t>MEMBER ADVOCATE JOB DESCRIPTION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28700" y="2202562"/>
            <a:ext cx="8313600"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806397"/>
            <a:ext cx="14458145" cy="1236152"/>
          </a:xfrm>
          <a:prstGeom prst="rect">
            <a:avLst/>
          </a:prstGeom>
        </p:spPr>
        <p:txBody>
          <a:bodyPr lIns="0" tIns="0" rIns="0" bIns="0" rtlCol="0" anchor="t">
            <a:spAutoFit/>
          </a:bodyPr>
          <a:lstStyle/>
          <a:p>
            <a:pPr algn="l">
              <a:lnSpc>
                <a:spcPts val="10043"/>
              </a:lnSpc>
            </a:pPr>
            <a:r>
              <a:rPr lang="en-US" sz="7150" b="1">
                <a:solidFill>
                  <a:srgbClr val="27B151"/>
                </a:solidFill>
                <a:latin typeface="Outfit"/>
                <a:ea typeface="Outfit"/>
                <a:cs typeface="Outfit"/>
                <a:sym typeface="Outfit"/>
              </a:rPr>
              <a:t>RESPONSIBILITIES</a:t>
            </a:r>
            <a:endParaRPr lang="en-US" sz="7173" b="1">
              <a:solidFill>
                <a:srgbClr val="27B151"/>
              </a:solidFill>
              <a:latin typeface="Outfit"/>
              <a:ea typeface="Outfit"/>
              <a:cs typeface="Outfit"/>
              <a:sym typeface="Outfit"/>
            </a:endParaRP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918682"/>
            <a:ext cx="14930430" cy="5899051"/>
          </a:xfrm>
          <a:prstGeom prst="rect">
            <a:avLst/>
          </a:prstGeom>
        </p:spPr>
        <p:txBody>
          <a:bodyPr wrap="square" lIns="0" tIns="0" rIns="0" bIns="0" rtlCol="0" anchor="t">
            <a:spAutoFit/>
          </a:bodyPr>
          <a:lstStyle/>
          <a:p>
            <a:pPr marL="835660" lvl="1" indent="-417830" algn="l">
              <a:lnSpc>
                <a:spcPts val="4607"/>
              </a:lnSpc>
              <a:buFont typeface="Arial"/>
              <a:buChar char="•"/>
            </a:pPr>
            <a:r>
              <a:rPr lang="en-US" sz="3850">
                <a:solidFill>
                  <a:srgbClr val="000000"/>
                </a:solidFill>
                <a:latin typeface="Outfit"/>
                <a:ea typeface="Outfit"/>
                <a:cs typeface="Outfit"/>
                <a:sym typeface="Outfit"/>
              </a:rPr>
              <a:t>Attend meetings as directed and invited by your LRO</a:t>
            </a:r>
            <a:endParaRPr lang="en-US" sz="3850"/>
          </a:p>
          <a:p>
            <a:pPr algn="l">
              <a:lnSpc>
                <a:spcPts val="4607"/>
              </a:lnSpc>
            </a:pPr>
            <a:endParaRPr lang="en-US" sz="3871">
              <a:solidFill>
                <a:srgbClr val="000000"/>
              </a:solidFill>
              <a:latin typeface="Outfit"/>
              <a:ea typeface="Outfit"/>
              <a:cs typeface="Outfit"/>
              <a:sym typeface="Outfit"/>
            </a:endParaRPr>
          </a:p>
          <a:p>
            <a:pPr marL="835660" lvl="1" indent="-417830" algn="l">
              <a:lnSpc>
                <a:spcPts val="4607"/>
              </a:lnSpc>
              <a:buFont typeface="Arial"/>
              <a:buChar char="•"/>
            </a:pPr>
            <a:r>
              <a:rPr lang="en-US" sz="3850">
                <a:solidFill>
                  <a:srgbClr val="000000"/>
                </a:solidFill>
                <a:latin typeface="Outfit"/>
                <a:ea typeface="Outfit"/>
                <a:cs typeface="Outfit"/>
                <a:sym typeface="Outfit"/>
              </a:rPr>
              <a:t>Provide direction to members regarding processes </a:t>
            </a:r>
            <a:endParaRPr lang="en-US" sz="3850">
              <a:solidFill>
                <a:srgbClr val="000000"/>
              </a:solidFill>
              <a:latin typeface="Outfit"/>
              <a:ea typeface="Outfit"/>
              <a:cs typeface="Outfit"/>
            </a:endParaRPr>
          </a:p>
          <a:p>
            <a:pPr algn="l">
              <a:lnSpc>
                <a:spcPts val="4607"/>
              </a:lnSpc>
            </a:pPr>
            <a:endParaRPr lang="en-US" sz="3871">
              <a:solidFill>
                <a:srgbClr val="000000"/>
              </a:solidFill>
              <a:latin typeface="Outfit"/>
              <a:ea typeface="Outfit"/>
              <a:cs typeface="Outfit"/>
              <a:sym typeface="Outfit"/>
            </a:endParaRPr>
          </a:p>
          <a:p>
            <a:pPr marL="835660" lvl="1" indent="-417830" algn="l">
              <a:lnSpc>
                <a:spcPts val="4607"/>
              </a:lnSpc>
              <a:buFont typeface="Arial"/>
              <a:buChar char="•"/>
            </a:pPr>
            <a:r>
              <a:rPr lang="en-US" sz="3850">
                <a:solidFill>
                  <a:srgbClr val="000000"/>
                </a:solidFill>
                <a:latin typeface="Outfit"/>
                <a:ea typeface="Outfit"/>
                <a:cs typeface="Outfit"/>
                <a:sym typeface="Outfit"/>
              </a:rPr>
              <a:t>Provide a face for the Association in the workplace</a:t>
            </a:r>
            <a:endParaRPr lang="en-US" sz="3850">
              <a:solidFill>
                <a:srgbClr val="000000"/>
              </a:solidFill>
              <a:latin typeface="Outfit"/>
              <a:ea typeface="Outfit"/>
              <a:cs typeface="Outfit"/>
            </a:endParaRPr>
          </a:p>
          <a:p>
            <a:pPr algn="l">
              <a:lnSpc>
                <a:spcPts val="4607"/>
              </a:lnSpc>
            </a:pPr>
            <a:endParaRPr lang="en-US" sz="3871">
              <a:solidFill>
                <a:srgbClr val="000000"/>
              </a:solidFill>
              <a:latin typeface="Outfit"/>
              <a:ea typeface="Outfit"/>
              <a:cs typeface="Outfit"/>
              <a:sym typeface="Outfit"/>
            </a:endParaRPr>
          </a:p>
          <a:p>
            <a:pPr marL="835660" lvl="1" indent="-417830">
              <a:lnSpc>
                <a:spcPts val="4607"/>
              </a:lnSpc>
              <a:buFont typeface="Arial"/>
              <a:buChar char="•"/>
            </a:pPr>
            <a:r>
              <a:rPr lang="en-US" sz="3850">
                <a:solidFill>
                  <a:srgbClr val="000000"/>
                </a:solidFill>
                <a:latin typeface="Outfit"/>
                <a:ea typeface="Outfit"/>
                <a:cs typeface="Outfit"/>
                <a:sym typeface="Outfit"/>
              </a:rPr>
              <a:t>Ensure all coworkers complete a membership card or member profile form (online)</a:t>
            </a:r>
            <a:endParaRPr lang="en-US" sz="3850">
              <a:solidFill>
                <a:srgbClr val="000000"/>
              </a:solidFill>
              <a:latin typeface="Outfit"/>
              <a:ea typeface="Outfit"/>
              <a:cs typeface="Outfit"/>
            </a:endParaRPr>
          </a:p>
          <a:p>
            <a:pPr algn="l">
              <a:lnSpc>
                <a:spcPts val="4607"/>
              </a:lnSpc>
            </a:pPr>
            <a:endParaRPr lang="en-US" sz="3871">
              <a:solidFill>
                <a:srgbClr val="000000"/>
              </a:solidFill>
              <a:latin typeface="Outfit"/>
              <a:ea typeface="Outfit"/>
              <a:cs typeface="Outfit"/>
              <a:sym typeface="Outfit"/>
            </a:endParaRPr>
          </a:p>
          <a:p>
            <a:pPr marL="835660" lvl="1" indent="-417830" algn="l">
              <a:lnSpc>
                <a:spcPts val="4607"/>
              </a:lnSpc>
              <a:buFont typeface="Arial"/>
              <a:buChar char="•"/>
            </a:pPr>
            <a:r>
              <a:rPr lang="en-US" sz="3850">
                <a:solidFill>
                  <a:srgbClr val="000000"/>
                </a:solidFill>
                <a:latin typeface="Outfit"/>
                <a:ea typeface="Outfit"/>
                <a:cs typeface="Outfit"/>
                <a:sym typeface="Outfit"/>
              </a:rPr>
              <a:t>Develop membership participation within your workplace </a:t>
            </a:r>
            <a:endParaRPr lang="en-US" sz="3850">
              <a:solidFill>
                <a:srgbClr val="000000"/>
              </a:solidFill>
              <a:latin typeface="Outfit"/>
              <a:ea typeface="Outfit"/>
              <a:cs typeface="Outfi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111" b="-9111"/>
            </a:stretch>
          </a:blipFill>
        </p:spPr>
        <p:txBody>
          <a:bodyPr/>
          <a:lstStyle/>
          <a:p>
            <a:endParaRPr lang="en-CA"/>
          </a:p>
        </p:txBody>
      </p:sp>
      <p:sp>
        <p:nvSpPr>
          <p:cNvPr id="3" name="TextBox 3"/>
          <p:cNvSpPr txBox="1"/>
          <p:nvPr/>
        </p:nvSpPr>
        <p:spPr>
          <a:xfrm>
            <a:off x="1028700" y="2540071"/>
            <a:ext cx="11816290" cy="5156796"/>
          </a:xfrm>
          <a:prstGeom prst="rect">
            <a:avLst/>
          </a:prstGeom>
        </p:spPr>
        <p:txBody>
          <a:bodyPr lIns="0" tIns="0" rIns="0" bIns="0" rtlCol="0" anchor="t">
            <a:spAutoFit/>
          </a:bodyPr>
          <a:lstStyle/>
          <a:p>
            <a:pPr algn="l"/>
            <a:r>
              <a:rPr lang="en-US" sz="5400" b="1" dirty="0">
                <a:solidFill>
                  <a:srgbClr val="FFFFFF"/>
                </a:solidFill>
                <a:latin typeface="Outfit Semi-Bold"/>
                <a:ea typeface="Outfit Semi-Bold"/>
                <a:cs typeface="Outfit Semi-Bold"/>
                <a:sym typeface="Outfit Semi-Bold"/>
              </a:rPr>
              <a:t>The MAHCP is a democratic, member-driven union of allied health professionals committed </a:t>
            </a:r>
            <a:endParaRPr lang="en-US" sz="5400" b="1" dirty="0">
              <a:solidFill>
                <a:srgbClr val="FFFFFF"/>
              </a:solidFill>
              <a:latin typeface="Outfit Semi-Bold"/>
              <a:ea typeface="Outfit Semi-Bold"/>
              <a:cs typeface="Outfit Semi-Bold"/>
            </a:endParaRPr>
          </a:p>
          <a:p>
            <a:pPr algn="l"/>
            <a:r>
              <a:rPr lang="en-US" sz="5400" b="1" dirty="0">
                <a:solidFill>
                  <a:srgbClr val="FFFFFF"/>
                </a:solidFill>
                <a:latin typeface="Outfit Semi-Bold"/>
                <a:ea typeface="Outfit Semi-Bold"/>
                <a:cs typeface="Outfit Semi-Bold"/>
                <a:sym typeface="Outfit Semi-Bold"/>
              </a:rPr>
              <a:t>to enhancing the well-being of its members and advocating </a:t>
            </a:r>
            <a:endParaRPr lang="en-US" sz="5400" b="1" dirty="0">
              <a:solidFill>
                <a:srgbClr val="FFFFFF"/>
              </a:solidFill>
              <a:latin typeface="Outfit Semi-Bold"/>
              <a:ea typeface="Outfit Semi-Bold"/>
              <a:cs typeface="Outfit Semi-Bold"/>
            </a:endParaRPr>
          </a:p>
          <a:p>
            <a:pPr marL="0" lvl="0" indent="0" algn="l"/>
            <a:r>
              <a:rPr lang="en-US" sz="5400" b="1" dirty="0">
                <a:solidFill>
                  <a:srgbClr val="FFFFFF"/>
                </a:solidFill>
                <a:latin typeface="Outfit Semi-Bold"/>
                <a:ea typeface="Outfit Semi-Bold"/>
                <a:cs typeface="Outfit Semi-Bold"/>
                <a:sym typeface="Outfit Semi-Bold"/>
              </a:rPr>
              <a:t>for a healthier Manitoba.</a:t>
            </a:r>
            <a:endParaRPr lang="en-US" sz="5400" b="1" dirty="0">
              <a:solidFill>
                <a:srgbClr val="FFFFFF"/>
              </a:solidFill>
              <a:latin typeface="Outfit Semi-Bold"/>
              <a:ea typeface="Outfit Semi-Bold"/>
              <a:cs typeface="Outfit Semi-Bold"/>
            </a:endParaRPr>
          </a:p>
        </p:txBody>
      </p:sp>
      <p:sp>
        <p:nvSpPr>
          <p:cNvPr id="4" name="Freeform 4"/>
          <p:cNvSpPr/>
          <p:nvPr/>
        </p:nvSpPr>
        <p:spPr>
          <a:xfrm>
            <a:off x="10955065" y="5845192"/>
            <a:ext cx="10711717" cy="10711717"/>
          </a:xfrm>
          <a:custGeom>
            <a:avLst/>
            <a:gdLst/>
            <a:ahLst/>
            <a:cxnLst/>
            <a:rect l="l" t="t" r="r" b="b"/>
            <a:pathLst>
              <a:path w="10711717" h="10711717">
                <a:moveTo>
                  <a:pt x="0" y="0"/>
                </a:moveTo>
                <a:lnTo>
                  <a:pt x="10711717" y="0"/>
                </a:lnTo>
                <a:lnTo>
                  <a:pt x="10711717" y="10711716"/>
                </a:lnTo>
                <a:lnTo>
                  <a:pt x="0" y="10711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Freeform 5"/>
          <p:cNvSpPr/>
          <p:nvPr/>
        </p:nvSpPr>
        <p:spPr>
          <a:xfrm>
            <a:off x="12844990" y="8144032"/>
            <a:ext cx="4570834" cy="937021"/>
          </a:xfrm>
          <a:custGeom>
            <a:avLst/>
            <a:gdLst/>
            <a:ahLst/>
            <a:cxnLst/>
            <a:rect l="l" t="t" r="r" b="b"/>
            <a:pathLst>
              <a:path w="4570834" h="937021">
                <a:moveTo>
                  <a:pt x="0" y="0"/>
                </a:moveTo>
                <a:lnTo>
                  <a:pt x="4570835" y="0"/>
                </a:lnTo>
                <a:lnTo>
                  <a:pt x="4570835" y="937021"/>
                </a:lnTo>
                <a:lnTo>
                  <a:pt x="0" y="937021"/>
                </a:lnTo>
                <a:lnTo>
                  <a:pt x="0" y="0"/>
                </a:lnTo>
                <a:close/>
              </a:path>
            </a:pathLst>
          </a:custGeom>
          <a:blipFill>
            <a:blip r:embed="rId6"/>
            <a:stretch>
              <a:fillRect/>
            </a:stretch>
          </a:blipFill>
        </p:spPr>
        <p:txBody>
          <a:bodyPr/>
          <a:lstStyle/>
          <a:p>
            <a:endParaRPr lang="en-CA"/>
          </a:p>
        </p:txBody>
      </p:sp>
      <p:sp>
        <p:nvSpPr>
          <p:cNvPr id="6" name="TextBox 6"/>
          <p:cNvSpPr txBox="1"/>
          <p:nvPr/>
        </p:nvSpPr>
        <p:spPr>
          <a:xfrm>
            <a:off x="1028700" y="1323815"/>
            <a:ext cx="7050473" cy="971933"/>
          </a:xfrm>
          <a:prstGeom prst="rect">
            <a:avLst/>
          </a:prstGeom>
        </p:spPr>
        <p:txBody>
          <a:bodyPr lIns="0" tIns="0" rIns="0" bIns="0" rtlCol="0" anchor="t">
            <a:spAutoFit/>
          </a:bodyPr>
          <a:lstStyle/>
          <a:p>
            <a:pPr algn="l">
              <a:lnSpc>
                <a:spcPts val="7181"/>
              </a:lnSpc>
            </a:pPr>
            <a:r>
              <a:rPr lang="en-US" sz="8800" b="1" dirty="0">
                <a:solidFill>
                  <a:srgbClr val="02468F"/>
                </a:solidFill>
                <a:latin typeface="Outfit Bold"/>
                <a:ea typeface="Outfit Bold"/>
                <a:cs typeface="Outfit Bold"/>
                <a:sym typeface="Outfit Bold"/>
              </a:rPr>
              <a:t>MISSION </a:t>
            </a:r>
            <a:endParaRPr lang="en-US" sz="8800" b="1" dirty="0">
              <a:solidFill>
                <a:srgbClr val="02468F"/>
              </a:solidFill>
              <a:latin typeface="Outfit Bold"/>
              <a:ea typeface="Outfit Bold"/>
              <a:cs typeface="Outfit Bo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28700" y="2282772"/>
            <a:ext cx="5097554"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Freeform 9"/>
          <p:cNvSpPr/>
          <p:nvPr/>
        </p:nvSpPr>
        <p:spPr>
          <a:xfrm>
            <a:off x="10950778" y="2498470"/>
            <a:ext cx="6308522" cy="6557709"/>
          </a:xfrm>
          <a:custGeom>
            <a:avLst/>
            <a:gdLst/>
            <a:ahLst/>
            <a:cxnLst/>
            <a:rect l="l" t="t" r="r" b="b"/>
            <a:pathLst>
              <a:path w="6308522" h="6557709">
                <a:moveTo>
                  <a:pt x="0" y="0"/>
                </a:moveTo>
                <a:lnTo>
                  <a:pt x="6308522" y="0"/>
                </a:lnTo>
                <a:lnTo>
                  <a:pt x="6308522" y="6557708"/>
                </a:lnTo>
                <a:lnTo>
                  <a:pt x="0" y="6557708"/>
                </a:lnTo>
                <a:lnTo>
                  <a:pt x="0" y="0"/>
                </a:lnTo>
                <a:close/>
              </a:path>
            </a:pathLst>
          </a:custGeom>
          <a:blipFill>
            <a:blip r:embed="rId3"/>
            <a:stretch>
              <a:fillRect l="-3967" t="-11450" r="-6796" b="-30534"/>
            </a:stretch>
          </a:blipFill>
        </p:spPr>
        <p:txBody>
          <a:bodyPr/>
          <a:lstStyle/>
          <a:p>
            <a:endParaRPr lang="en-CA"/>
          </a:p>
        </p:txBody>
      </p:sp>
      <p:sp>
        <p:nvSpPr>
          <p:cNvPr id="10" name="TextBox 10"/>
          <p:cNvSpPr txBox="1"/>
          <p:nvPr/>
        </p:nvSpPr>
        <p:spPr>
          <a:xfrm>
            <a:off x="1028700" y="806397"/>
            <a:ext cx="14458145" cy="1236152"/>
          </a:xfrm>
          <a:prstGeom prst="rect">
            <a:avLst/>
          </a:prstGeom>
        </p:spPr>
        <p:txBody>
          <a:bodyPr lIns="0" tIns="0" rIns="0" bIns="0" rtlCol="0" anchor="t">
            <a:spAutoFit/>
          </a:bodyPr>
          <a:lstStyle/>
          <a:p>
            <a:pPr algn="l">
              <a:lnSpc>
                <a:spcPts val="10043"/>
              </a:lnSpc>
            </a:pPr>
            <a:r>
              <a:rPr lang="en-US" sz="7150" b="1">
                <a:solidFill>
                  <a:srgbClr val="27B151"/>
                </a:solidFill>
                <a:latin typeface="Outfit"/>
                <a:ea typeface="Outfit"/>
                <a:cs typeface="Outfit"/>
                <a:sym typeface="Outfit"/>
              </a:rPr>
              <a:t>CONTINUED...</a:t>
            </a:r>
          </a:p>
        </p:txBody>
      </p:sp>
      <p:sp>
        <p:nvSpPr>
          <p:cNvPr id="11" name="TextBox 11"/>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2" name="TextBox 12"/>
          <p:cNvSpPr txBox="1"/>
          <p:nvPr/>
        </p:nvSpPr>
        <p:spPr>
          <a:xfrm>
            <a:off x="1028700" y="2918682"/>
            <a:ext cx="8216682" cy="4719241"/>
          </a:xfrm>
          <a:prstGeom prst="rect">
            <a:avLst/>
          </a:prstGeom>
        </p:spPr>
        <p:txBody>
          <a:bodyPr lIns="0" tIns="0" rIns="0" bIns="0" rtlCol="0" anchor="t">
            <a:spAutoFit/>
          </a:bodyPr>
          <a:lstStyle/>
          <a:p>
            <a:pPr marL="835660" lvl="1" indent="-417830">
              <a:lnSpc>
                <a:spcPts val="4607"/>
              </a:lnSpc>
              <a:buFont typeface="Arial"/>
              <a:buChar char="•"/>
            </a:pPr>
            <a:r>
              <a:rPr lang="en-US" sz="3850">
                <a:solidFill>
                  <a:srgbClr val="000000"/>
                </a:solidFill>
                <a:latin typeface="Outfit"/>
                <a:ea typeface="Outfit"/>
                <a:cs typeface="Outfit"/>
                <a:sym typeface="Outfit"/>
              </a:rPr>
              <a:t>Educate members about the work and activities of the Association </a:t>
            </a:r>
            <a:br>
              <a:rPr lang="en-US" sz="3850">
                <a:solidFill>
                  <a:srgbClr val="000000"/>
                </a:solidFill>
                <a:latin typeface="Outfit"/>
                <a:ea typeface="Outfit"/>
                <a:cs typeface="Outfit"/>
                <a:sym typeface="Outfit"/>
              </a:rPr>
            </a:br>
            <a:endParaRPr lang="en-US" sz="3850">
              <a:solidFill>
                <a:srgbClr val="000000"/>
              </a:solidFill>
              <a:latin typeface="Calibri"/>
              <a:ea typeface="Outfit"/>
              <a:cs typeface="Calibri"/>
              <a:sym typeface="Outfit"/>
            </a:endParaRPr>
          </a:p>
          <a:p>
            <a:pPr marL="835660" lvl="1" indent="-417830">
              <a:lnSpc>
                <a:spcPts val="4607"/>
              </a:lnSpc>
              <a:buFont typeface="Arial"/>
              <a:buChar char="•"/>
            </a:pPr>
            <a:r>
              <a:rPr lang="en-US" sz="3850">
                <a:solidFill>
                  <a:srgbClr val="000000"/>
                </a:solidFill>
                <a:latin typeface="Outfit"/>
                <a:ea typeface="Outfit"/>
                <a:cs typeface="Outfit"/>
                <a:sym typeface="Outfit"/>
              </a:rPr>
              <a:t>Help us promote Allied Health Professionals Week</a:t>
            </a:r>
            <a:endParaRPr lang="en-US" sz="3850">
              <a:cs typeface="Calibri"/>
            </a:endParaRPr>
          </a:p>
          <a:p>
            <a:pPr algn="l">
              <a:lnSpc>
                <a:spcPts val="4607"/>
              </a:lnSpc>
            </a:pPr>
            <a:endParaRPr lang="en-US" sz="3871">
              <a:solidFill>
                <a:srgbClr val="000000"/>
              </a:solidFill>
              <a:latin typeface="Outfit"/>
              <a:ea typeface="Outfit"/>
              <a:cs typeface="Outfit"/>
              <a:sym typeface="Outfit"/>
            </a:endParaRPr>
          </a:p>
          <a:p>
            <a:pPr marL="835660" lvl="1" indent="-417830" algn="l">
              <a:lnSpc>
                <a:spcPts val="4607"/>
              </a:lnSpc>
              <a:buFont typeface="Arial"/>
              <a:buChar char="•"/>
            </a:pPr>
            <a:r>
              <a:rPr lang="en-US" sz="3850">
                <a:solidFill>
                  <a:srgbClr val="000000"/>
                </a:solidFill>
                <a:latin typeface="Outfit"/>
                <a:ea typeface="Outfit"/>
                <a:cs typeface="Outfit"/>
                <a:sym typeface="Outfit"/>
              </a:rPr>
              <a:t>Keep regular contact with members</a:t>
            </a:r>
            <a:endParaRPr lang="en-US" sz="3850">
              <a:solidFill>
                <a:srgbClr val="000000"/>
              </a:solidFill>
              <a:latin typeface="Outfit"/>
              <a:ea typeface="Outfit"/>
              <a:cs typeface="Outfi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28700" y="2202562"/>
            <a:ext cx="13121644"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806397"/>
            <a:ext cx="14458145" cy="1236152"/>
          </a:xfrm>
          <a:prstGeom prst="rect">
            <a:avLst/>
          </a:prstGeom>
        </p:spPr>
        <p:txBody>
          <a:bodyPr lIns="0" tIns="0" rIns="0" bIns="0" rtlCol="0" anchor="t">
            <a:spAutoFit/>
          </a:bodyPr>
          <a:lstStyle/>
          <a:p>
            <a:pPr>
              <a:lnSpc>
                <a:spcPts val="10043"/>
              </a:lnSpc>
            </a:pPr>
            <a:r>
              <a:rPr lang="en-US" sz="7150" b="1">
                <a:solidFill>
                  <a:srgbClr val="27B151"/>
                </a:solidFill>
                <a:latin typeface="Outfit"/>
                <a:ea typeface="Outfit"/>
                <a:cs typeface="Outfit"/>
                <a:sym typeface="Outfit"/>
              </a:rPr>
              <a:t>BEING A MEMBER ADVOCATE</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520897"/>
            <a:ext cx="15655072" cy="6488956"/>
          </a:xfrm>
          <a:prstGeom prst="rect">
            <a:avLst/>
          </a:prstGeom>
        </p:spPr>
        <p:txBody>
          <a:bodyPr lIns="0" tIns="0" rIns="0" bIns="0" rtlCol="0" anchor="t">
            <a:spAutoFit/>
          </a:bodyPr>
          <a:lstStyle/>
          <a:p>
            <a:pPr marL="835660" lvl="1" indent="-417830" algn="l">
              <a:lnSpc>
                <a:spcPts val="4607"/>
              </a:lnSpc>
              <a:buFont typeface="Arial"/>
              <a:buChar char="•"/>
            </a:pPr>
            <a:r>
              <a:rPr lang="en-US" sz="3850">
                <a:solidFill>
                  <a:srgbClr val="000000"/>
                </a:solidFill>
                <a:latin typeface="Outfit"/>
                <a:ea typeface="Outfit"/>
                <a:cs typeface="Outfit"/>
                <a:sym typeface="Outfit"/>
              </a:rPr>
              <a:t>You are a </a:t>
            </a:r>
            <a:r>
              <a:rPr lang="en-US" sz="3850" b="1">
                <a:solidFill>
                  <a:srgbClr val="000000"/>
                </a:solidFill>
                <a:latin typeface="Outfit"/>
                <a:ea typeface="Outfit"/>
                <a:cs typeface="Outfit"/>
                <a:sym typeface="Outfit"/>
              </a:rPr>
              <a:t>representative of your union</a:t>
            </a:r>
            <a:r>
              <a:rPr lang="en-US" sz="3850">
                <a:solidFill>
                  <a:srgbClr val="000000"/>
                </a:solidFill>
                <a:latin typeface="Outfit"/>
                <a:ea typeface="Outfit"/>
                <a:cs typeface="Outfit"/>
                <a:sym typeface="Outfit"/>
              </a:rPr>
              <a:t> and not a specific profession or area of practice.</a:t>
            </a:r>
            <a:endParaRPr lang="en-US" sz="3850"/>
          </a:p>
          <a:p>
            <a:pPr algn="l">
              <a:lnSpc>
                <a:spcPts val="4607"/>
              </a:lnSpc>
            </a:pPr>
            <a:endParaRPr lang="en-US" sz="3871">
              <a:solidFill>
                <a:srgbClr val="000000"/>
              </a:solidFill>
              <a:latin typeface="Outfit"/>
              <a:ea typeface="Outfit"/>
              <a:cs typeface="Outfit"/>
              <a:sym typeface="Outfit"/>
            </a:endParaRPr>
          </a:p>
          <a:p>
            <a:pPr marL="835660" lvl="1" indent="-417830">
              <a:lnSpc>
                <a:spcPts val="4607"/>
              </a:lnSpc>
              <a:buFont typeface="Arial"/>
              <a:buChar char="•"/>
            </a:pPr>
            <a:r>
              <a:rPr lang="en-US" sz="3850" b="1">
                <a:solidFill>
                  <a:srgbClr val="000000"/>
                </a:solidFill>
                <a:latin typeface="Outfit"/>
                <a:ea typeface="Outfit"/>
                <a:cs typeface="Outfit"/>
                <a:sym typeface="Outfit"/>
              </a:rPr>
              <a:t>You must maintain the confidence of your fellow professionals</a:t>
            </a:r>
            <a:r>
              <a:rPr lang="en-US" sz="3850">
                <a:solidFill>
                  <a:srgbClr val="000000"/>
                </a:solidFill>
                <a:latin typeface="Outfit"/>
                <a:ea typeface="Outfit"/>
                <a:cs typeface="Outfit"/>
                <a:sym typeface="Outfit"/>
              </a:rPr>
              <a:t> to advocate for solutions to their workplace issues and concerns.</a:t>
            </a:r>
            <a:endParaRPr lang="en-US" sz="3850">
              <a:solidFill>
                <a:srgbClr val="000000"/>
              </a:solidFill>
              <a:latin typeface="Outfit"/>
              <a:ea typeface="Outfit"/>
              <a:cs typeface="Outfit"/>
            </a:endParaRPr>
          </a:p>
          <a:p>
            <a:pPr algn="l">
              <a:lnSpc>
                <a:spcPts val="4607"/>
              </a:lnSpc>
            </a:pPr>
            <a:endParaRPr lang="en-US" sz="3871">
              <a:solidFill>
                <a:srgbClr val="000000"/>
              </a:solidFill>
              <a:latin typeface="Outfit"/>
              <a:ea typeface="Outfit"/>
              <a:cs typeface="Outfit"/>
              <a:sym typeface="Outfit"/>
            </a:endParaRPr>
          </a:p>
          <a:p>
            <a:pPr marL="835660" lvl="1" indent="-417830">
              <a:lnSpc>
                <a:spcPts val="4607"/>
              </a:lnSpc>
              <a:buFont typeface="Arial"/>
              <a:buChar char="•"/>
            </a:pPr>
            <a:r>
              <a:rPr lang="en-US" sz="3850" b="1">
                <a:solidFill>
                  <a:srgbClr val="000000"/>
                </a:solidFill>
                <a:latin typeface="Outfit"/>
                <a:ea typeface="Outfit"/>
                <a:cs typeface="Outfit"/>
                <a:sym typeface="Outfit"/>
              </a:rPr>
              <a:t>You have the responsibility to familiarize yourself with the CA</a:t>
            </a:r>
            <a:r>
              <a:rPr lang="en-US" sz="3850">
                <a:solidFill>
                  <a:srgbClr val="000000"/>
                </a:solidFill>
                <a:latin typeface="Outfit"/>
                <a:ea typeface="Outfit"/>
                <a:cs typeface="Outfit"/>
                <a:sym typeface="Outfit"/>
              </a:rPr>
              <a:t> and ensure that the parties are adhering to it.</a:t>
            </a:r>
            <a:endParaRPr lang="en-US" sz="3850">
              <a:solidFill>
                <a:srgbClr val="000000"/>
              </a:solidFill>
              <a:latin typeface="Outfit"/>
              <a:ea typeface="Outfit"/>
              <a:cs typeface="Outfit"/>
            </a:endParaRPr>
          </a:p>
          <a:p>
            <a:pPr marL="417830" lvl="1">
              <a:lnSpc>
                <a:spcPts val="4607"/>
              </a:lnSpc>
            </a:pPr>
            <a:endParaRPr lang="en-US" sz="3850">
              <a:highlight>
                <a:srgbClr val="FFFF00"/>
              </a:highlight>
              <a:latin typeface="Outfit"/>
              <a:ea typeface="Outfit"/>
              <a:cs typeface="Outfit"/>
            </a:endParaRPr>
          </a:p>
          <a:p>
            <a:pPr marL="835660" lvl="1" indent="-417830">
              <a:lnSpc>
                <a:spcPts val="4607"/>
              </a:lnSpc>
              <a:buFont typeface="Arial"/>
              <a:buChar char="•"/>
            </a:pPr>
            <a:r>
              <a:rPr lang="en-US" sz="3850">
                <a:latin typeface="Outfit"/>
                <a:ea typeface="Outfit"/>
                <a:cs typeface="Outfit"/>
                <a:sym typeface="Outfit"/>
              </a:rPr>
              <a:t>You are a </a:t>
            </a:r>
            <a:r>
              <a:rPr lang="en-US" sz="3850" b="1">
                <a:latin typeface="Outfit"/>
                <a:ea typeface="Outfit"/>
                <a:cs typeface="Outfit"/>
                <a:sym typeface="Outfit"/>
              </a:rPr>
              <a:t>'communication link'</a:t>
            </a:r>
            <a:r>
              <a:rPr lang="en-US" sz="3850">
                <a:latin typeface="Outfit"/>
                <a:ea typeface="Outfit"/>
                <a:cs typeface="Outfit"/>
                <a:sym typeface="Outfit"/>
              </a:rPr>
              <a:t> for Members, Executive Council and MAHCP staff.</a:t>
            </a:r>
            <a:endParaRPr lang="en-US" sz="3850">
              <a:latin typeface="Outfit"/>
              <a:ea typeface="Outfit"/>
              <a:cs typeface="Outfi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28700" y="2202562"/>
            <a:ext cx="6115191"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806397"/>
            <a:ext cx="14458145" cy="1236152"/>
          </a:xfrm>
          <a:prstGeom prst="rect">
            <a:avLst/>
          </a:prstGeom>
        </p:spPr>
        <p:txBody>
          <a:bodyPr lIns="0" tIns="0" rIns="0" bIns="0" rtlCol="0" anchor="t">
            <a:spAutoFit/>
          </a:bodyPr>
          <a:lstStyle/>
          <a:p>
            <a:pPr algn="l">
              <a:lnSpc>
                <a:spcPts val="10043"/>
              </a:lnSpc>
            </a:pPr>
            <a:r>
              <a:rPr lang="en-US" sz="7150" b="1">
                <a:solidFill>
                  <a:srgbClr val="27B151"/>
                </a:solidFill>
                <a:latin typeface="Outfit"/>
                <a:ea typeface="Outfit"/>
                <a:cs typeface="Outfit"/>
                <a:sym typeface="Outfit"/>
              </a:rPr>
              <a:t>CONTINUED...</a:t>
            </a:r>
            <a:endParaRPr lang="en-US" sz="7173" b="1">
              <a:solidFill>
                <a:srgbClr val="27B151"/>
              </a:solidFill>
              <a:latin typeface="Outfit"/>
              <a:ea typeface="Outfit"/>
              <a:cs typeface="Outfit"/>
              <a:sym typeface="Outfit"/>
            </a:endParaRP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587572"/>
            <a:ext cx="15839662" cy="5539978"/>
          </a:xfrm>
          <a:prstGeom prst="rect">
            <a:avLst/>
          </a:prstGeom>
        </p:spPr>
        <p:txBody>
          <a:bodyPr lIns="0" tIns="0" rIns="0" bIns="0" rtlCol="0" anchor="t">
            <a:spAutoFit/>
          </a:bodyPr>
          <a:lstStyle/>
          <a:p>
            <a:pPr marL="777240" lvl="1" indent="-388620" algn="l">
              <a:lnSpc>
                <a:spcPts val="3600"/>
              </a:lnSpc>
              <a:buFont typeface="Arial"/>
              <a:buChar char="•"/>
            </a:pPr>
            <a:r>
              <a:rPr lang="en-US" sz="3600">
                <a:solidFill>
                  <a:srgbClr val="000000"/>
                </a:solidFill>
                <a:latin typeface="Outfit"/>
                <a:ea typeface="Outfit"/>
                <a:cs typeface="Outfit"/>
                <a:sym typeface="Outfit"/>
              </a:rPr>
              <a:t>Monitor department schedules for inconsistencies</a:t>
            </a:r>
          </a:p>
          <a:p>
            <a:pPr algn="l">
              <a:lnSpc>
                <a:spcPts val="3600"/>
              </a:lnSpc>
            </a:pPr>
            <a:endParaRPr lang="en-US" sz="3600">
              <a:solidFill>
                <a:srgbClr val="000000"/>
              </a:solidFill>
              <a:latin typeface="Outfit"/>
              <a:ea typeface="Outfit"/>
              <a:cs typeface="Outfit"/>
              <a:sym typeface="Outfit"/>
            </a:endParaRPr>
          </a:p>
          <a:p>
            <a:pPr marL="777240" lvl="1" indent="-388620" algn="l">
              <a:lnSpc>
                <a:spcPts val="3600"/>
              </a:lnSpc>
              <a:buFont typeface="Arial"/>
              <a:buChar char="•"/>
            </a:pPr>
            <a:r>
              <a:rPr lang="en-US" sz="3600">
                <a:solidFill>
                  <a:srgbClr val="000000"/>
                </a:solidFill>
                <a:latin typeface="Outfit"/>
                <a:ea typeface="Outfit"/>
                <a:cs typeface="Outfit"/>
                <a:sym typeface="Outfit"/>
              </a:rPr>
              <a:t>Report violations of the Collective Agreement to your LRO</a:t>
            </a:r>
          </a:p>
          <a:p>
            <a:pPr algn="l">
              <a:lnSpc>
                <a:spcPts val="3600"/>
              </a:lnSpc>
            </a:pPr>
            <a:endParaRPr lang="en-US" sz="3600">
              <a:solidFill>
                <a:srgbClr val="000000"/>
              </a:solidFill>
              <a:latin typeface="Outfit"/>
              <a:ea typeface="Outfit"/>
              <a:cs typeface="Outfit"/>
              <a:sym typeface="Outfit"/>
            </a:endParaRPr>
          </a:p>
          <a:p>
            <a:pPr marL="777240" lvl="1" indent="-388620" algn="l">
              <a:lnSpc>
                <a:spcPts val="3600"/>
              </a:lnSpc>
              <a:buFont typeface="Arial"/>
              <a:buChar char="•"/>
            </a:pPr>
            <a:r>
              <a:rPr lang="en-US" sz="3600">
                <a:solidFill>
                  <a:srgbClr val="000000"/>
                </a:solidFill>
                <a:latin typeface="Outfit"/>
                <a:ea typeface="Outfit"/>
                <a:cs typeface="Outfit"/>
                <a:sym typeface="Outfit"/>
              </a:rPr>
              <a:t>May be asked to provide Orientation to new staff to MAHCP</a:t>
            </a:r>
            <a:endParaRPr lang="en-US" sz="3600">
              <a:solidFill>
                <a:srgbClr val="000000"/>
              </a:solidFill>
              <a:latin typeface="Outfit"/>
              <a:ea typeface="Outfit"/>
              <a:cs typeface="Outfit"/>
            </a:endParaRPr>
          </a:p>
          <a:p>
            <a:pPr algn="l">
              <a:lnSpc>
                <a:spcPts val="3600"/>
              </a:lnSpc>
            </a:pPr>
            <a:endParaRPr lang="en-US" sz="3600">
              <a:solidFill>
                <a:srgbClr val="000000"/>
              </a:solidFill>
              <a:latin typeface="Outfit"/>
              <a:ea typeface="Outfit"/>
              <a:cs typeface="Outfit"/>
              <a:sym typeface="Outfit"/>
            </a:endParaRPr>
          </a:p>
          <a:p>
            <a:pPr marL="777240" lvl="1" indent="-388620">
              <a:lnSpc>
                <a:spcPts val="3600"/>
              </a:lnSpc>
              <a:buFont typeface="Arial"/>
              <a:buChar char="•"/>
            </a:pPr>
            <a:r>
              <a:rPr lang="en-US" sz="3600">
                <a:solidFill>
                  <a:srgbClr val="000000"/>
                </a:solidFill>
                <a:latin typeface="Outfit"/>
                <a:ea typeface="Outfit"/>
                <a:cs typeface="Outfit"/>
                <a:sym typeface="Outfit"/>
              </a:rPr>
              <a:t>Encourage fellow members to become involved in union activities</a:t>
            </a:r>
            <a:endParaRPr lang="en-US" sz="3600">
              <a:solidFill>
                <a:srgbClr val="000000"/>
              </a:solidFill>
              <a:latin typeface="Outfit"/>
              <a:ea typeface="Outfit"/>
              <a:cs typeface="Outfit"/>
            </a:endParaRPr>
          </a:p>
          <a:p>
            <a:pPr marL="388620" lvl="1">
              <a:lnSpc>
                <a:spcPts val="3600"/>
              </a:lnSpc>
            </a:pPr>
            <a:endParaRPr lang="en-US" sz="3600">
              <a:solidFill>
                <a:srgbClr val="000000"/>
              </a:solidFill>
              <a:latin typeface="Outfit"/>
              <a:ea typeface="Outfit"/>
              <a:cs typeface="Outfit"/>
            </a:endParaRPr>
          </a:p>
          <a:p>
            <a:pPr marL="777240" lvl="1" indent="-388620">
              <a:lnSpc>
                <a:spcPts val="3600"/>
              </a:lnSpc>
              <a:buFont typeface="Arial"/>
              <a:buChar char="•"/>
            </a:pPr>
            <a:r>
              <a:rPr lang="en-US" sz="3600">
                <a:solidFill>
                  <a:srgbClr val="000000"/>
                </a:solidFill>
                <a:latin typeface="Outfit"/>
                <a:ea typeface="Outfit"/>
                <a:cs typeface="Outfit"/>
                <a:sym typeface="Outfit"/>
              </a:rPr>
              <a:t>Maintain, and update onsite union bulletin board, encourage members to seek it out for information, remove inappropriate content</a:t>
            </a:r>
            <a:endParaRPr lang="en-US" sz="3600">
              <a:solidFill>
                <a:srgbClr val="000000"/>
              </a:solidFill>
              <a:latin typeface="Outfit"/>
              <a:ea typeface="Outfit"/>
              <a:cs typeface="Outfit"/>
            </a:endParaRPr>
          </a:p>
          <a:p>
            <a:pPr algn="l">
              <a:lnSpc>
                <a:spcPts val="3600"/>
              </a:lnSpc>
            </a:pPr>
            <a:endParaRPr lang="en-US" sz="3600">
              <a:solidFill>
                <a:srgbClr val="000000"/>
              </a:solidFill>
              <a:latin typeface="Outfit"/>
              <a:ea typeface="Outfit"/>
              <a:cs typeface="Outfit"/>
              <a:sym typeface="Outfit"/>
            </a:endParaRPr>
          </a:p>
          <a:p>
            <a:pPr marL="777240" lvl="1" indent="-388620">
              <a:lnSpc>
                <a:spcPts val="3600"/>
              </a:lnSpc>
              <a:buFont typeface="Arial"/>
              <a:buChar char="•"/>
            </a:pPr>
            <a:r>
              <a:rPr lang="en-US" sz="3600">
                <a:solidFill>
                  <a:srgbClr val="000000"/>
                </a:solidFill>
                <a:latin typeface="Outfit"/>
                <a:ea typeface="Outfit"/>
                <a:cs typeface="Outfit"/>
                <a:sym typeface="Outfit"/>
              </a:rPr>
              <a:t>Refer members to MAHCP website &amp; social media for information</a:t>
            </a:r>
            <a:endParaRPr lang="en-US" sz="3600">
              <a:solidFill>
                <a:srgbClr val="000000"/>
              </a:solidFill>
              <a:latin typeface="Outfit"/>
              <a:ea typeface="Outfit"/>
              <a:cs typeface="Outfi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219826"/>
            <a:ext cx="14331293"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597348"/>
            <a:ext cx="14350343" cy="1440523"/>
          </a:xfrm>
          <a:prstGeom prst="rect">
            <a:avLst/>
          </a:prstGeom>
        </p:spPr>
        <p:txBody>
          <a:bodyPr lIns="0" tIns="0" rIns="0" bIns="0" rtlCol="0" anchor="t">
            <a:spAutoFit/>
          </a:bodyPr>
          <a:lstStyle/>
          <a:p>
            <a:pPr>
              <a:lnSpc>
                <a:spcPts val="12599"/>
              </a:lnSpc>
            </a:pPr>
            <a:r>
              <a:rPr lang="en-US" sz="7200" b="1">
                <a:solidFill>
                  <a:srgbClr val="27B151"/>
                </a:solidFill>
                <a:latin typeface="Outfit"/>
                <a:ea typeface="Outfit"/>
                <a:cs typeface="Outfit"/>
                <a:sym typeface="Outfit"/>
              </a:rPr>
              <a:t>DUTY TO FAIR REPRESENTATION</a:t>
            </a:r>
            <a:endParaRPr lang="en-US" sz="7200" b="1">
              <a:solidFill>
                <a:srgbClr val="27B151"/>
              </a:solidFill>
              <a:latin typeface="Outfit"/>
              <a:ea typeface="Outfit"/>
              <a:cs typeface="Outfit"/>
            </a:endParaRP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08647" y="2561745"/>
            <a:ext cx="16230600" cy="6566349"/>
          </a:xfrm>
          <a:prstGeom prst="rect">
            <a:avLst/>
          </a:prstGeom>
        </p:spPr>
        <p:txBody>
          <a:bodyPr lIns="0" tIns="0" rIns="0" bIns="0" rtlCol="0" anchor="t">
            <a:spAutoFit/>
          </a:bodyPr>
          <a:lstStyle/>
          <a:p>
            <a:pPr indent="-39370" algn="l">
              <a:lnSpc>
                <a:spcPts val="5420"/>
              </a:lnSpc>
            </a:pPr>
            <a:r>
              <a:rPr lang="en-US" sz="3850" b="1">
                <a:solidFill>
                  <a:srgbClr val="000000"/>
                </a:solidFill>
                <a:latin typeface="Outfit"/>
                <a:ea typeface="Outfit"/>
                <a:cs typeface="Outfit"/>
                <a:sym typeface="Outfit"/>
              </a:rPr>
              <a:t>L</a:t>
            </a:r>
            <a:r>
              <a:rPr lang="en-US" sz="3600" b="1">
                <a:latin typeface="Outfit Semi-Bold"/>
                <a:ea typeface="Outfit"/>
                <a:cs typeface="Outfit"/>
                <a:sym typeface="Outfit"/>
              </a:rPr>
              <a:t>abour Relations Act – Article 20:</a:t>
            </a:r>
            <a:endParaRPr lang="en-US" sz="3600" b="1">
              <a:latin typeface="Outfit Semi-Bold"/>
              <a:cs typeface="Calibri"/>
            </a:endParaRPr>
          </a:p>
          <a:p>
            <a:pPr>
              <a:lnSpc>
                <a:spcPts val="5420"/>
              </a:lnSpc>
            </a:pPr>
            <a:r>
              <a:rPr lang="en-US" sz="3200">
                <a:latin typeface="Outfit"/>
                <a:ea typeface="+mn-lt"/>
                <a:cs typeface="+mn-lt"/>
                <a:sym typeface="Outfit"/>
              </a:rPr>
              <a:t>Every bargaining agent which is a party to a collective agreement, and every person acting on behalf of the bargaining agent, which or who, in representing the rights of any employee under the collective agreement,</a:t>
            </a:r>
            <a:br>
              <a:rPr lang="en-US" sz="3200">
                <a:latin typeface="Outfit"/>
                <a:ea typeface="+mn-lt"/>
                <a:cs typeface="+mn-lt"/>
              </a:rPr>
            </a:br>
            <a:r>
              <a:rPr lang="en-US" sz="3200">
                <a:latin typeface="Outfit"/>
                <a:ea typeface="+mn-lt"/>
                <a:cs typeface="+mn-lt"/>
                <a:sym typeface="Outfit"/>
              </a:rPr>
              <a:t> (a) in the case of the dismissal of the employee,</a:t>
            </a:r>
            <a:endParaRPr lang="en-US" sz="3200">
              <a:latin typeface="Outfit"/>
            </a:endParaRPr>
          </a:p>
          <a:p>
            <a:pPr lvl="2" algn="just"/>
            <a:r>
              <a:rPr lang="en-US" sz="3200">
                <a:latin typeface="Outfit"/>
                <a:ea typeface="+mn-lt"/>
                <a:cs typeface="+mn-lt"/>
                <a:sym typeface="Outfit"/>
              </a:rPr>
              <a:t>(</a:t>
            </a:r>
            <a:r>
              <a:rPr lang="en-US" sz="3200" err="1">
                <a:latin typeface="Outfit"/>
                <a:ea typeface="+mn-lt"/>
                <a:cs typeface="+mn-lt"/>
                <a:sym typeface="Outfit"/>
              </a:rPr>
              <a:t>i</a:t>
            </a:r>
            <a:r>
              <a:rPr lang="en-US" sz="3200">
                <a:latin typeface="Outfit"/>
                <a:ea typeface="+mn-lt"/>
                <a:cs typeface="+mn-lt"/>
                <a:sym typeface="Outfit"/>
              </a:rPr>
              <a:t>) acts in a manner which is arbitrary, discriminatory or in bad faith, or</a:t>
            </a:r>
            <a:endParaRPr lang="en-US" sz="3200">
              <a:latin typeface="Outfit"/>
            </a:endParaRPr>
          </a:p>
          <a:p>
            <a:pPr lvl="2" algn="just"/>
            <a:r>
              <a:rPr lang="en-US" sz="3200">
                <a:latin typeface="Outfit"/>
                <a:ea typeface="+mn-lt"/>
                <a:cs typeface="+mn-lt"/>
                <a:sym typeface="Outfit"/>
              </a:rPr>
              <a:t>(ii) fails to take reasonable care to represent the interests of the employee; or</a:t>
            </a:r>
            <a:endParaRPr lang="en-US" sz="3200">
              <a:latin typeface="Outfit"/>
            </a:endParaRPr>
          </a:p>
          <a:p>
            <a:pPr lvl="1" algn="just"/>
            <a:r>
              <a:rPr lang="en-US" sz="3200">
                <a:latin typeface="Outfit"/>
                <a:ea typeface="+mn-lt"/>
                <a:cs typeface="+mn-lt"/>
                <a:sym typeface="Outfit"/>
              </a:rPr>
              <a:t>(b) in any other case, acts in a manner which is arbitrary, discriminatory or in bad faith;</a:t>
            </a:r>
            <a:endParaRPr lang="en-US" sz="3200">
              <a:latin typeface="Outfit"/>
            </a:endParaRPr>
          </a:p>
          <a:p>
            <a:pPr lvl="1" algn="just"/>
            <a:endParaRPr lang="en-US" sz="3200">
              <a:latin typeface="Outfit"/>
              <a:ea typeface="+mn-lt"/>
              <a:cs typeface="+mn-lt"/>
              <a:sym typeface="Outfit"/>
            </a:endParaRPr>
          </a:p>
          <a:p>
            <a:pPr lvl="1" algn="just"/>
            <a:r>
              <a:rPr lang="en-US" sz="3200">
                <a:latin typeface="Outfit"/>
                <a:ea typeface="+mn-lt"/>
                <a:cs typeface="+mn-lt"/>
                <a:sym typeface="Outfit"/>
              </a:rPr>
              <a:t>commits an unfair </a:t>
            </a:r>
            <a:r>
              <a:rPr lang="en-US" sz="3200" err="1">
                <a:latin typeface="Outfit"/>
                <a:ea typeface="+mn-lt"/>
                <a:cs typeface="+mn-lt"/>
                <a:sym typeface="Outfit"/>
              </a:rPr>
              <a:t>labour</a:t>
            </a:r>
            <a:r>
              <a:rPr lang="en-US" sz="3200">
                <a:latin typeface="Outfit"/>
                <a:ea typeface="+mn-lt"/>
                <a:cs typeface="+mn-lt"/>
                <a:sym typeface="Outfit"/>
              </a:rPr>
              <a:t> practice.</a:t>
            </a:r>
            <a:endParaRPr lang="en-US" sz="3200">
              <a:latin typeface="Outfit"/>
              <a:ea typeface="+mn-lt"/>
              <a:cs typeface="+mn-lt"/>
            </a:endParaRPr>
          </a:p>
          <a:p>
            <a:pPr algn="l">
              <a:lnSpc>
                <a:spcPts val="5420"/>
              </a:lnSpc>
            </a:pPr>
            <a:endParaRPr lang="en-US" sz="3850">
              <a:solidFill>
                <a:srgbClr val="000000"/>
              </a:solidFill>
              <a:latin typeface="Outfit"/>
              <a:ea typeface="Outfit"/>
              <a:cs typeface="Outfi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27697" y="2099511"/>
            <a:ext cx="15714924" cy="80211"/>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815922"/>
            <a:ext cx="16042158" cy="1133067"/>
          </a:xfrm>
          <a:prstGeom prst="rect">
            <a:avLst/>
          </a:prstGeom>
        </p:spPr>
        <p:txBody>
          <a:bodyPr wrap="square" lIns="0" tIns="0" rIns="0" bIns="0" rtlCol="0" anchor="t">
            <a:spAutoFit/>
          </a:bodyPr>
          <a:lstStyle/>
          <a:p>
            <a:pPr>
              <a:lnSpc>
                <a:spcPts val="9761"/>
              </a:lnSpc>
            </a:pPr>
            <a:r>
              <a:rPr lang="en-US" sz="6000" b="1">
                <a:solidFill>
                  <a:srgbClr val="27B151"/>
                </a:solidFill>
                <a:latin typeface="Outfit"/>
                <a:ea typeface="Outfit"/>
                <a:cs typeface="Outfit"/>
                <a:sym typeface="Outfit"/>
              </a:rPr>
              <a:t>EMPLOYER POLICIES &amp; WORKPLACE RULES</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6230600" cy="3406857"/>
          </a:xfrm>
          <a:prstGeom prst="rect">
            <a:avLst/>
          </a:prstGeom>
        </p:spPr>
        <p:txBody>
          <a:bodyPr lIns="0" tIns="0" rIns="0" bIns="0" rtlCol="0" anchor="t">
            <a:spAutoFit/>
          </a:bodyPr>
          <a:lstStyle/>
          <a:p>
            <a:pPr marL="835660" lvl="1" indent="-417830" algn="l">
              <a:lnSpc>
                <a:spcPts val="5420"/>
              </a:lnSpc>
              <a:buFont typeface="Arial"/>
              <a:buChar char="•"/>
            </a:pPr>
            <a:r>
              <a:rPr lang="en-US" sz="3850">
                <a:solidFill>
                  <a:srgbClr val="000000"/>
                </a:solidFill>
                <a:latin typeface="Outfit"/>
                <a:ea typeface="Outfit"/>
                <a:cs typeface="Outfit"/>
                <a:sym typeface="Outfit"/>
              </a:rPr>
              <a:t>Know and have access to all workplace policies and rules</a:t>
            </a:r>
            <a:endParaRPr lang="en-US" sz="3850"/>
          </a:p>
          <a:p>
            <a:pPr marL="835660" lvl="1" indent="-417830" algn="l">
              <a:lnSpc>
                <a:spcPts val="5420"/>
              </a:lnSpc>
              <a:buFont typeface="Arial"/>
              <a:buChar char="•"/>
            </a:pPr>
            <a:r>
              <a:rPr lang="en-US" sz="3850">
                <a:solidFill>
                  <a:srgbClr val="000000"/>
                </a:solidFill>
                <a:latin typeface="Outfit"/>
                <a:ea typeface="Outfit"/>
                <a:cs typeface="Outfit"/>
                <a:sym typeface="Outfit"/>
              </a:rPr>
              <a:t>Ensure that policies and rules do not violate the C/A</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Read all communications from the employer</a:t>
            </a:r>
            <a:endParaRPr lang="en-US" sz="3850">
              <a:solidFill>
                <a:srgbClr val="000000"/>
              </a:solidFill>
              <a:latin typeface="Outfit"/>
              <a:ea typeface="Outfit"/>
              <a:cs typeface="Outfit"/>
            </a:endParaRPr>
          </a:p>
          <a:p>
            <a:pPr marL="835660" lvl="1" indent="-417830">
              <a:lnSpc>
                <a:spcPts val="5420"/>
              </a:lnSpc>
              <a:buFont typeface="Arial"/>
              <a:buChar char="•"/>
            </a:pPr>
            <a:r>
              <a:rPr lang="en-US" sz="3850">
                <a:solidFill>
                  <a:srgbClr val="000000"/>
                </a:solidFill>
                <a:latin typeface="Outfit"/>
                <a:ea typeface="Outfit"/>
                <a:cs typeface="Outfit"/>
                <a:sym typeface="Outfit"/>
              </a:rPr>
              <a:t>Be aware of what is going on in your sector and at your worksite and how it may impact certain members or their professional discipline </a:t>
            </a:r>
            <a:endParaRPr lang="en-US" sz="3850">
              <a:solidFill>
                <a:srgbClr val="000000"/>
              </a:solidFill>
              <a:latin typeface="Outfit"/>
              <a:ea typeface="Outfit"/>
              <a:cs typeface="Outfi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flipV="1">
            <a:off x="1027698" y="1898984"/>
            <a:ext cx="13288703" cy="40106"/>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35711"/>
            <a:ext cx="15139790" cy="1195942"/>
          </a:xfrm>
          <a:prstGeom prst="rect">
            <a:avLst/>
          </a:prstGeom>
        </p:spPr>
        <p:txBody>
          <a:bodyPr lIns="0" tIns="0" rIns="0" bIns="0" rtlCol="0" anchor="t">
            <a:spAutoFit/>
          </a:bodyPr>
          <a:lstStyle/>
          <a:p>
            <a:pPr>
              <a:lnSpc>
                <a:spcPts val="9761"/>
              </a:lnSpc>
            </a:pPr>
            <a:r>
              <a:rPr lang="en-US" sz="6950" b="1" dirty="0">
                <a:solidFill>
                  <a:srgbClr val="27B151"/>
                </a:solidFill>
                <a:latin typeface="Outfit"/>
                <a:ea typeface="Outfit"/>
                <a:cs typeface="Outfit"/>
                <a:sym typeface="Outfit"/>
              </a:rPr>
              <a:t>NEW MEMBER ORIENTATIONS</a:t>
            </a:r>
            <a:endParaRPr lang="en-US" sz="6972" b="1" dirty="0">
              <a:solidFill>
                <a:srgbClr val="27B151"/>
              </a:solidFill>
              <a:latin typeface="Outfit"/>
              <a:ea typeface="Outfit"/>
              <a:cs typeface="Outfit"/>
              <a:sym typeface="Outfit"/>
            </a:endParaRP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08647" y="2561745"/>
            <a:ext cx="16230600" cy="4104137"/>
          </a:xfrm>
          <a:prstGeom prst="rect">
            <a:avLst/>
          </a:prstGeom>
        </p:spPr>
        <p:txBody>
          <a:bodyPr lIns="0" tIns="0" rIns="0" bIns="0" rtlCol="0" anchor="t">
            <a:spAutoFit/>
          </a:bodyPr>
          <a:lstStyle/>
          <a:p>
            <a:pPr marL="835660" lvl="1" indent="-417830" algn="l">
              <a:lnSpc>
                <a:spcPts val="5420"/>
              </a:lnSpc>
              <a:buFont typeface="Arial"/>
              <a:buChar char="•"/>
            </a:pPr>
            <a:r>
              <a:rPr lang="en-US" sz="3850">
                <a:solidFill>
                  <a:srgbClr val="000000"/>
                </a:solidFill>
                <a:latin typeface="Outfit"/>
                <a:ea typeface="Outfit"/>
                <a:cs typeface="Outfit"/>
                <a:sym typeface="Outfit"/>
              </a:rPr>
              <a:t>May be the first point of contact between a new member and MAHCP </a:t>
            </a:r>
            <a:endParaRPr lang="en-US" sz="3850"/>
          </a:p>
          <a:p>
            <a:pPr marL="835660" lvl="1" indent="-417830">
              <a:lnSpc>
                <a:spcPts val="5420"/>
              </a:lnSpc>
              <a:buFont typeface="Arial"/>
              <a:buChar char="•"/>
            </a:pPr>
            <a:r>
              <a:rPr lang="en-US" sz="3850">
                <a:solidFill>
                  <a:srgbClr val="000000"/>
                </a:solidFill>
                <a:latin typeface="Outfit"/>
                <a:ea typeface="Outfit"/>
                <a:cs typeface="Outfit"/>
                <a:sym typeface="Outfit"/>
              </a:rPr>
              <a:t>An opportunity to boast about your Union - activities, initiatives and benefits of being a member of MAHCP</a:t>
            </a:r>
          </a:p>
          <a:p>
            <a:pPr marL="835660" lvl="1" indent="-417830">
              <a:lnSpc>
                <a:spcPts val="5420"/>
              </a:lnSpc>
              <a:buFont typeface="Arial"/>
              <a:buChar char="•"/>
            </a:pPr>
            <a:r>
              <a:rPr lang="en-US" sz="3850">
                <a:solidFill>
                  <a:srgbClr val="000000"/>
                </a:solidFill>
                <a:latin typeface="Outfit"/>
                <a:ea typeface="Outfit"/>
                <a:cs typeface="Outfit"/>
                <a:sym typeface="Outfit"/>
              </a:rPr>
              <a:t>Encourage positive member engagement</a:t>
            </a:r>
            <a:endParaRPr lang="en-US" sz="3850">
              <a:solidFill>
                <a:srgbClr val="000000"/>
              </a:solidFill>
              <a:latin typeface="Outfit"/>
              <a:ea typeface="Outfit"/>
              <a:cs typeface="Outfit"/>
            </a:endParaRPr>
          </a:p>
          <a:p>
            <a:pPr marL="835660" lvl="1" indent="-417830">
              <a:lnSpc>
                <a:spcPts val="5420"/>
              </a:lnSpc>
              <a:buFont typeface="Arial"/>
              <a:buChar char="•"/>
            </a:pPr>
            <a:r>
              <a:rPr lang="en-US" sz="3850">
                <a:solidFill>
                  <a:srgbClr val="000000"/>
                </a:solidFill>
                <a:latin typeface="Outfit"/>
                <a:ea typeface="Outfit"/>
                <a:cs typeface="Outfit"/>
                <a:sym typeface="Outfit"/>
              </a:rPr>
              <a:t>Contact information for questions and concerns: Member Advocates and LROs</a:t>
            </a:r>
            <a:endParaRPr lang="en-US" sz="3850">
              <a:solidFill>
                <a:srgbClr val="000000"/>
              </a:solidFill>
              <a:latin typeface="Outfit"/>
              <a:ea typeface="Outfit"/>
              <a:cs typeface="Outfi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4069780"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815922"/>
            <a:ext cx="15139790" cy="1195942"/>
          </a:xfrm>
          <a:prstGeom prst="rect">
            <a:avLst/>
          </a:prstGeom>
        </p:spPr>
        <p:txBody>
          <a:bodyPr lIns="0" tIns="0" rIns="0" bIns="0" rtlCol="0" anchor="t">
            <a:spAutoFit/>
          </a:bodyPr>
          <a:lstStyle/>
          <a:p>
            <a:pPr algn="l">
              <a:lnSpc>
                <a:spcPts val="9761"/>
              </a:lnSpc>
            </a:pPr>
            <a:r>
              <a:rPr lang="en-US" sz="6950" b="1">
                <a:solidFill>
                  <a:srgbClr val="27B151"/>
                </a:solidFill>
                <a:latin typeface="Outfit"/>
                <a:ea typeface="Outfit"/>
                <a:cs typeface="Outfit"/>
                <a:sym typeface="Outfit"/>
              </a:rPr>
              <a:t>CONTINUED...</a:t>
            </a:r>
            <a:endParaRPr lang="en-US" sz="6972" b="1">
              <a:solidFill>
                <a:srgbClr val="27B151"/>
              </a:solidFill>
              <a:latin typeface="Outfit"/>
              <a:ea typeface="Outfit"/>
              <a:cs typeface="Outfit"/>
              <a:sym typeface="Outfit"/>
            </a:endParaRP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6230600" cy="2026645"/>
          </a:xfrm>
          <a:prstGeom prst="rect">
            <a:avLst/>
          </a:prstGeom>
        </p:spPr>
        <p:txBody>
          <a:bodyPr lIns="0" tIns="0" rIns="0" bIns="0" rtlCol="0" anchor="t">
            <a:spAutoFit/>
          </a:bodyPr>
          <a:lstStyle/>
          <a:p>
            <a:pPr marL="835660" lvl="1" indent="-417830">
              <a:lnSpc>
                <a:spcPts val="5420"/>
              </a:lnSpc>
              <a:buFont typeface="Arial"/>
              <a:buChar char="•"/>
            </a:pPr>
            <a:r>
              <a:rPr lang="en-US" sz="3850">
                <a:solidFill>
                  <a:srgbClr val="000000"/>
                </a:solidFill>
                <a:latin typeface="Outfit"/>
                <a:ea typeface="Outfit"/>
                <a:cs typeface="Outfit"/>
                <a:sym typeface="Outfit"/>
              </a:rPr>
              <a:t>Opportunity to ask a new member to fill out the online membership application (or card), for access to membership benefits and MAHCP communications  </a:t>
            </a:r>
            <a:endParaRPr lang="en-US" sz="3850">
              <a:solidFill>
                <a:srgbClr val="000000"/>
              </a:solidFill>
              <a:latin typeface="Outfit"/>
              <a:ea typeface="Outfit"/>
              <a:cs typeface="Outfi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flipV="1">
            <a:off x="1027698" y="2099511"/>
            <a:ext cx="12555999" cy="60157"/>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815922"/>
            <a:ext cx="15139790" cy="1195942"/>
          </a:xfrm>
          <a:prstGeom prst="rect">
            <a:avLst/>
          </a:prstGeom>
        </p:spPr>
        <p:txBody>
          <a:bodyPr lIns="0" tIns="0" rIns="0" bIns="0" rtlCol="0" anchor="t">
            <a:spAutoFit/>
          </a:bodyPr>
          <a:lstStyle/>
          <a:p>
            <a:pPr>
              <a:lnSpc>
                <a:spcPts val="9761"/>
              </a:lnSpc>
            </a:pPr>
            <a:r>
              <a:rPr lang="en-US" sz="6950" b="1">
                <a:solidFill>
                  <a:srgbClr val="27B151"/>
                </a:solidFill>
                <a:latin typeface="Outfit"/>
                <a:ea typeface="Outfit"/>
                <a:cs typeface="Outfit"/>
                <a:sym typeface="Outfit"/>
              </a:rPr>
              <a:t>WORKPLACE COMMITTEES</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6230600" cy="6150057"/>
          </a:xfrm>
          <a:prstGeom prst="rect">
            <a:avLst/>
          </a:prstGeom>
        </p:spPr>
        <p:txBody>
          <a:bodyPr lIns="0" tIns="0" rIns="0" bIns="0" rtlCol="0" anchor="t">
            <a:spAutoFit/>
          </a:bodyPr>
          <a:lstStyle/>
          <a:p>
            <a:pPr marL="835660" lvl="1" indent="-417830">
              <a:lnSpc>
                <a:spcPts val="5420"/>
              </a:lnSpc>
              <a:buFont typeface="Arial"/>
              <a:buChar char="•"/>
            </a:pPr>
            <a:r>
              <a:rPr lang="en-US" sz="3850">
                <a:solidFill>
                  <a:srgbClr val="000000"/>
                </a:solidFill>
                <a:latin typeface="Outfit"/>
                <a:ea typeface="Outfit"/>
                <a:cs typeface="Outfit"/>
                <a:sym typeface="Outfit"/>
              </a:rPr>
              <a:t>Workplace Health and Safety, Employee/Management Advisory Committees, Various Ad-hoc committees</a:t>
            </a:r>
            <a:endParaRPr lang="en-US" sz="3850"/>
          </a:p>
          <a:p>
            <a:pPr marL="835660" lvl="1" indent="-417830" algn="l">
              <a:lnSpc>
                <a:spcPts val="5420"/>
              </a:lnSpc>
              <a:buFont typeface="Arial"/>
              <a:buChar char="•"/>
            </a:pPr>
            <a:r>
              <a:rPr lang="en-US" sz="3871">
                <a:solidFill>
                  <a:srgbClr val="000000"/>
                </a:solidFill>
                <a:latin typeface="Outfit"/>
                <a:ea typeface="Outfit"/>
                <a:cs typeface="Outfit"/>
                <a:sym typeface="Outfit"/>
              </a:rPr>
              <a:t>As a Member Advocate on these committees you:</a:t>
            </a:r>
            <a:endParaRPr lang="en-US" sz="3871">
              <a:solidFill>
                <a:srgbClr val="000000"/>
              </a:solidFill>
              <a:latin typeface="Outfit"/>
              <a:ea typeface="Outfit"/>
              <a:cs typeface="Outfit"/>
            </a:endParaRPr>
          </a:p>
          <a:p>
            <a:pPr marL="1671320" lvl="2" indent="-556895" algn="l">
              <a:lnSpc>
                <a:spcPts val="5420"/>
              </a:lnSpc>
              <a:buFont typeface="Arial"/>
              <a:buChar char="⚬"/>
            </a:pPr>
            <a:r>
              <a:rPr lang="en-US" sz="3871">
                <a:solidFill>
                  <a:srgbClr val="000000"/>
                </a:solidFill>
                <a:latin typeface="Outfit"/>
                <a:ea typeface="Outfit"/>
                <a:cs typeface="Outfit"/>
                <a:sym typeface="Outfit"/>
              </a:rPr>
              <a:t>Bring forward concerns of the members</a:t>
            </a:r>
            <a:endParaRPr lang="en-US" sz="3871">
              <a:solidFill>
                <a:srgbClr val="000000"/>
              </a:solidFill>
              <a:latin typeface="Outfit"/>
              <a:ea typeface="Outfit"/>
              <a:cs typeface="Outfit"/>
            </a:endParaRPr>
          </a:p>
          <a:p>
            <a:pPr marL="1671320" lvl="2" indent="-556895" algn="l">
              <a:lnSpc>
                <a:spcPts val="5420"/>
              </a:lnSpc>
              <a:buFont typeface="Arial"/>
              <a:buChar char="⚬"/>
            </a:pPr>
            <a:r>
              <a:rPr lang="en-US" sz="3871">
                <a:solidFill>
                  <a:srgbClr val="000000"/>
                </a:solidFill>
                <a:latin typeface="Outfit"/>
                <a:ea typeface="Outfit"/>
                <a:cs typeface="Outfit"/>
                <a:sym typeface="Outfit"/>
              </a:rPr>
              <a:t>Address issues brought from the Association</a:t>
            </a:r>
            <a:endParaRPr lang="en-US" sz="3871">
              <a:solidFill>
                <a:srgbClr val="000000"/>
              </a:solidFill>
              <a:latin typeface="Outfit"/>
              <a:ea typeface="Outfit"/>
              <a:cs typeface="Outfit"/>
            </a:endParaRPr>
          </a:p>
          <a:p>
            <a:pPr marL="1671320" lvl="2" indent="-556895" algn="l">
              <a:lnSpc>
                <a:spcPts val="5420"/>
              </a:lnSpc>
              <a:buFont typeface="Arial"/>
              <a:buChar char="⚬"/>
            </a:pPr>
            <a:r>
              <a:rPr lang="en-US" sz="3871">
                <a:solidFill>
                  <a:srgbClr val="000000"/>
                </a:solidFill>
                <a:latin typeface="Outfit"/>
                <a:ea typeface="Outfit"/>
                <a:cs typeface="Outfit"/>
                <a:sym typeface="Outfit"/>
              </a:rPr>
              <a:t>You are privy to employer initiatives so that you are better able to represent your members</a:t>
            </a:r>
            <a:endParaRPr lang="en-US" sz="3871">
              <a:solidFill>
                <a:srgbClr val="000000"/>
              </a:solidFill>
              <a:latin typeface="Outfit"/>
              <a:ea typeface="Outfit"/>
              <a:cs typeface="Outfit"/>
            </a:endParaRPr>
          </a:p>
          <a:p>
            <a:pPr marL="1671320" lvl="2" indent="-556895" algn="l">
              <a:lnSpc>
                <a:spcPts val="5420"/>
              </a:lnSpc>
              <a:buFont typeface="Arial"/>
              <a:buChar char="⚬"/>
            </a:pPr>
            <a:r>
              <a:rPr lang="en-US" sz="3850">
                <a:solidFill>
                  <a:srgbClr val="000000"/>
                </a:solidFill>
                <a:latin typeface="Outfit"/>
                <a:ea typeface="Outfit"/>
                <a:cs typeface="Outfit"/>
                <a:sym typeface="Outfit"/>
              </a:rPr>
              <a:t>Problem-solve with the committee group</a:t>
            </a:r>
            <a:endParaRPr lang="en-US" sz="3850">
              <a:solidFill>
                <a:srgbClr val="000000"/>
              </a:solidFill>
              <a:latin typeface="Outfit"/>
              <a:ea typeface="Outfit"/>
              <a:cs typeface="Outfit"/>
            </a:endParaRPr>
          </a:p>
          <a:p>
            <a:pPr algn="l">
              <a:lnSpc>
                <a:spcPts val="5420"/>
              </a:lnSpc>
            </a:pPr>
            <a:endParaRPr lang="en-US" sz="3871">
              <a:solidFill>
                <a:srgbClr val="000000"/>
              </a:solidFill>
              <a:latin typeface="Outfit"/>
              <a:ea typeface="Outfit"/>
              <a:cs typeface="Outfit"/>
              <a:sym typeface="Outfi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flipV="1">
            <a:off x="1047750" y="2360195"/>
            <a:ext cx="14919378"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1148167"/>
            <a:ext cx="15460421" cy="931473"/>
          </a:xfrm>
          <a:prstGeom prst="rect">
            <a:avLst/>
          </a:prstGeom>
        </p:spPr>
        <p:txBody>
          <a:bodyPr lIns="0" tIns="0" rIns="0" bIns="0" rtlCol="0" anchor="t">
            <a:spAutoFit/>
          </a:bodyPr>
          <a:lstStyle/>
          <a:p>
            <a:pPr>
              <a:lnSpc>
                <a:spcPts val="8071"/>
              </a:lnSpc>
            </a:pPr>
            <a:r>
              <a:rPr lang="en-US" sz="4800" b="1">
                <a:solidFill>
                  <a:srgbClr val="27B151"/>
                </a:solidFill>
                <a:latin typeface="Outfit"/>
                <a:ea typeface="Outfit"/>
                <a:cs typeface="Outfit"/>
                <a:sym typeface="Outfit"/>
              </a:rPr>
              <a:t>EMPLOYEE/MANAGEMENT ADVISORY COMMITTEES </a:t>
            </a:r>
            <a:endParaRPr lang="en-US" sz="4800" b="1" err="1">
              <a:solidFill>
                <a:srgbClr val="27B151"/>
              </a:solidFill>
              <a:latin typeface="Outfit"/>
              <a:ea typeface="Outfit"/>
              <a:cs typeface="Outfit"/>
            </a:endParaRP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6230600" cy="5489131"/>
          </a:xfrm>
          <a:prstGeom prst="rect">
            <a:avLst/>
          </a:prstGeom>
        </p:spPr>
        <p:txBody>
          <a:bodyPr lIns="0" tIns="0" rIns="0" bIns="0" rtlCol="0" anchor="t">
            <a:spAutoFit/>
          </a:bodyPr>
          <a:lstStyle/>
          <a:p>
            <a:pPr marL="835660" lvl="1" indent="-417830" algn="l">
              <a:lnSpc>
                <a:spcPts val="5420"/>
              </a:lnSpc>
              <a:buFont typeface="Arial"/>
              <a:buChar char="•"/>
            </a:pPr>
            <a:r>
              <a:rPr lang="en-US" sz="3850">
                <a:solidFill>
                  <a:srgbClr val="000000"/>
                </a:solidFill>
                <a:latin typeface="Outfit"/>
                <a:ea typeface="Outfit"/>
                <a:cs typeface="Outfit"/>
                <a:sym typeface="Outfit"/>
              </a:rPr>
              <a:t>Items that may be discussed: </a:t>
            </a:r>
            <a:endParaRPr lang="en-US" sz="3850"/>
          </a:p>
          <a:p>
            <a:pPr marL="1671320" lvl="2" indent="-556895" algn="l">
              <a:lnSpc>
                <a:spcPts val="5420"/>
              </a:lnSpc>
              <a:buFont typeface="Arial"/>
              <a:buChar char="⚬"/>
            </a:pPr>
            <a:r>
              <a:rPr lang="en-US" sz="3850">
                <a:solidFill>
                  <a:srgbClr val="000000"/>
                </a:solidFill>
                <a:latin typeface="Outfit"/>
                <a:ea typeface="Outfit"/>
                <a:cs typeface="Outfit"/>
                <a:sym typeface="Outfit"/>
              </a:rPr>
              <a:t>Staff recruitment and retention, training, retraining and continuing education</a:t>
            </a:r>
            <a:endParaRPr lang="en-US" sz="3850">
              <a:solidFill>
                <a:srgbClr val="000000"/>
              </a:solidFill>
              <a:latin typeface="Outfit"/>
              <a:ea typeface="Outfit"/>
              <a:cs typeface="Outfit"/>
            </a:endParaRPr>
          </a:p>
          <a:p>
            <a:pPr marL="1671320" lvl="2" indent="-556895" algn="l">
              <a:lnSpc>
                <a:spcPts val="5420"/>
              </a:lnSpc>
              <a:buFont typeface="Arial"/>
              <a:buChar char="⚬"/>
            </a:pPr>
            <a:r>
              <a:rPr lang="en-US" sz="3850">
                <a:solidFill>
                  <a:srgbClr val="000000"/>
                </a:solidFill>
                <a:latin typeface="Outfit"/>
                <a:ea typeface="Outfit"/>
                <a:cs typeface="Outfit"/>
                <a:sym typeface="Outfit"/>
              </a:rPr>
              <a:t>Program management</a:t>
            </a:r>
            <a:endParaRPr lang="en-US" sz="3850">
              <a:solidFill>
                <a:srgbClr val="000000"/>
              </a:solidFill>
              <a:latin typeface="Outfit"/>
              <a:ea typeface="Outfit"/>
              <a:cs typeface="Outfit"/>
            </a:endParaRPr>
          </a:p>
          <a:p>
            <a:pPr marL="1671320" lvl="2" indent="-556895" algn="l">
              <a:lnSpc>
                <a:spcPts val="5420"/>
              </a:lnSpc>
              <a:buFont typeface="Arial"/>
              <a:buChar char="⚬"/>
            </a:pPr>
            <a:r>
              <a:rPr lang="en-US" sz="3850">
                <a:solidFill>
                  <a:srgbClr val="000000"/>
                </a:solidFill>
                <a:latin typeface="Outfit"/>
                <a:ea typeface="Outfit"/>
                <a:cs typeface="Outfit"/>
                <a:sym typeface="Outfit"/>
              </a:rPr>
              <a:t>Efficiency of equipment utilization</a:t>
            </a:r>
            <a:endParaRPr lang="en-US" sz="3850">
              <a:solidFill>
                <a:srgbClr val="000000"/>
              </a:solidFill>
              <a:latin typeface="Outfit"/>
              <a:ea typeface="Outfit"/>
              <a:cs typeface="Outfit"/>
            </a:endParaRPr>
          </a:p>
          <a:p>
            <a:pPr marL="1671320" lvl="2" indent="-556895" algn="l">
              <a:lnSpc>
                <a:spcPts val="5420"/>
              </a:lnSpc>
              <a:buFont typeface="Arial"/>
              <a:buChar char="⚬"/>
            </a:pPr>
            <a:r>
              <a:rPr lang="en-US" sz="3850">
                <a:solidFill>
                  <a:srgbClr val="000000"/>
                </a:solidFill>
                <a:latin typeface="Outfit"/>
                <a:ea typeface="Outfit"/>
                <a:cs typeface="Outfit"/>
                <a:sym typeface="Outfit"/>
              </a:rPr>
              <a:t>Program delivery and new program implementation</a:t>
            </a:r>
            <a:endParaRPr lang="en-US" sz="3850">
              <a:solidFill>
                <a:srgbClr val="000000"/>
              </a:solidFill>
              <a:latin typeface="Outfit"/>
              <a:ea typeface="Outfit"/>
              <a:cs typeface="Outfit"/>
            </a:endParaRPr>
          </a:p>
          <a:p>
            <a:pPr marL="1671320" lvl="2" indent="-556895">
              <a:lnSpc>
                <a:spcPts val="5420"/>
              </a:lnSpc>
              <a:buFont typeface="Arial"/>
              <a:buChar char="⚬"/>
            </a:pPr>
            <a:r>
              <a:rPr lang="en-US" sz="3850">
                <a:solidFill>
                  <a:srgbClr val="000000"/>
                </a:solidFill>
                <a:latin typeface="Outfit"/>
                <a:ea typeface="Outfit"/>
                <a:cs typeface="Outfit"/>
                <a:sym typeface="Outfit"/>
              </a:rPr>
              <a:t>Ongoing communications</a:t>
            </a:r>
          </a:p>
          <a:p>
            <a:pPr marL="1671320" lvl="2" indent="-556895" algn="l">
              <a:lnSpc>
                <a:spcPts val="5420"/>
              </a:lnSpc>
              <a:buFont typeface="Arial"/>
              <a:buChar char="⚬"/>
            </a:pPr>
            <a:r>
              <a:rPr lang="en-US" sz="3850">
                <a:solidFill>
                  <a:srgbClr val="000000"/>
                </a:solidFill>
                <a:latin typeface="Outfit"/>
                <a:ea typeface="Outfit"/>
                <a:cs typeface="Outfit"/>
                <a:sym typeface="Outfit"/>
              </a:rPr>
              <a:t>Professional practice issues</a:t>
            </a:r>
            <a:endParaRPr lang="en-US" sz="3850">
              <a:solidFill>
                <a:srgbClr val="000000"/>
              </a:solidFill>
              <a:latin typeface="Outfit"/>
              <a:ea typeface="Outfit"/>
              <a:cs typeface="Outfi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27698" y="2440405"/>
            <a:ext cx="5290677"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1148167"/>
            <a:ext cx="15460421" cy="992951"/>
          </a:xfrm>
          <a:prstGeom prst="rect">
            <a:avLst/>
          </a:prstGeom>
        </p:spPr>
        <p:txBody>
          <a:bodyPr lIns="0" tIns="0" rIns="0" bIns="0" rtlCol="0" anchor="t">
            <a:spAutoFit/>
          </a:bodyPr>
          <a:lstStyle/>
          <a:p>
            <a:pPr algn="l">
              <a:lnSpc>
                <a:spcPts val="8071"/>
              </a:lnSpc>
            </a:pPr>
            <a:r>
              <a:rPr lang="en-US" sz="5750" b="1">
                <a:solidFill>
                  <a:srgbClr val="27B151"/>
                </a:solidFill>
                <a:latin typeface="Outfit"/>
                <a:ea typeface="Outfit"/>
                <a:cs typeface="Outfit"/>
                <a:sym typeface="Outfit"/>
              </a:rPr>
              <a:t>CONTINUED...</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6595995" cy="5489131"/>
          </a:xfrm>
          <a:prstGeom prst="rect">
            <a:avLst/>
          </a:prstGeom>
        </p:spPr>
        <p:txBody>
          <a:bodyPr lIns="0" tIns="0" rIns="0" bIns="0" rtlCol="0" anchor="t">
            <a:spAutoFit/>
          </a:bodyPr>
          <a:lstStyle/>
          <a:p>
            <a:pPr marL="835660" lvl="1" indent="-417830" algn="l">
              <a:lnSpc>
                <a:spcPts val="5420"/>
              </a:lnSpc>
              <a:buFont typeface="Arial"/>
              <a:buChar char="•"/>
            </a:pPr>
            <a:r>
              <a:rPr lang="en-US" sz="3850">
                <a:solidFill>
                  <a:srgbClr val="000000"/>
                </a:solidFill>
                <a:latin typeface="Outfit"/>
                <a:ea typeface="Outfit"/>
                <a:cs typeface="Outfit"/>
                <a:sym typeface="Outfit"/>
              </a:rPr>
              <a:t>Job enrichment</a:t>
            </a:r>
            <a:endParaRPr lang="en-US" sz="3850"/>
          </a:p>
          <a:p>
            <a:pPr marL="835660" lvl="1" indent="-417830" algn="l">
              <a:lnSpc>
                <a:spcPts val="5420"/>
              </a:lnSpc>
              <a:buFont typeface="Arial"/>
              <a:buChar char="•"/>
            </a:pPr>
            <a:r>
              <a:rPr lang="en-US" sz="3850">
                <a:solidFill>
                  <a:srgbClr val="000000"/>
                </a:solidFill>
                <a:latin typeface="Outfit"/>
                <a:ea typeface="Outfit"/>
                <a:cs typeface="Outfit"/>
                <a:sym typeface="Outfit"/>
              </a:rPr>
              <a:t>Orientation, Workplace security</a:t>
            </a:r>
            <a:endParaRPr lang="en-US" sz="3850">
              <a:solidFill>
                <a:srgbClr val="000000"/>
              </a:solidFill>
              <a:latin typeface="Outfit"/>
              <a:ea typeface="Outfit"/>
              <a:cs typeface="Outfit"/>
            </a:endParaRPr>
          </a:p>
          <a:p>
            <a:pPr marL="835660" lvl="1" indent="-417830">
              <a:lnSpc>
                <a:spcPts val="5420"/>
              </a:lnSpc>
              <a:buFont typeface="Arial"/>
              <a:buChar char="•"/>
            </a:pPr>
            <a:r>
              <a:rPr lang="en-US" sz="3850">
                <a:solidFill>
                  <a:srgbClr val="000000"/>
                </a:solidFill>
                <a:latin typeface="Outfit"/>
                <a:ea typeface="Outfit"/>
                <a:cs typeface="Outfit"/>
                <a:sym typeface="Outfit"/>
              </a:rPr>
              <a:t>Unresolved issues relating to workload, staffing or shift schedule</a:t>
            </a:r>
            <a:br>
              <a:rPr lang="en-US">
                <a:sym typeface="Outfit"/>
              </a:rPr>
            </a:b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Association staff shall be entitled to attend meetings as part of the employee delegation. Minutes shall be kept and distributed to members.</a:t>
            </a:r>
            <a:endParaRPr lang="en-US" sz="3850">
              <a:solidFill>
                <a:srgbClr val="000000"/>
              </a:solidFill>
              <a:latin typeface="Outfit"/>
              <a:ea typeface="Outfit"/>
              <a:cs typeface="Outfit"/>
            </a:endParaRPr>
          </a:p>
          <a:p>
            <a:pPr marL="835660" lvl="1" indent="-417830" algn="l">
              <a:lnSpc>
                <a:spcPts val="5420"/>
              </a:lnSpc>
              <a:buFont typeface="Arial"/>
              <a:buChar char="•"/>
            </a:pPr>
            <a:r>
              <a:rPr lang="en-US" sz="3850">
                <a:solidFill>
                  <a:srgbClr val="000000"/>
                </a:solidFill>
                <a:latin typeface="Outfit"/>
                <a:ea typeface="Outfit"/>
                <a:cs typeface="Outfit"/>
                <a:sym typeface="Outfit"/>
              </a:rPr>
              <a:t>The parties further agree that the committee may request assistance from other resources such as financial staff.</a:t>
            </a:r>
            <a:endParaRPr lang="en-US" sz="3850">
              <a:solidFill>
                <a:srgbClr val="000000"/>
              </a:solidFill>
              <a:latin typeface="Outfit"/>
              <a:ea typeface="Outfit"/>
              <a:cs typeface="Outfi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111" b="-9111"/>
            </a:stretch>
          </a:blipFill>
        </p:spPr>
        <p:txBody>
          <a:bodyPr/>
          <a:lstStyle/>
          <a:p>
            <a:endParaRPr lang="en-CA"/>
          </a:p>
        </p:txBody>
      </p:sp>
      <p:sp>
        <p:nvSpPr>
          <p:cNvPr id="3" name="TextBox 3"/>
          <p:cNvSpPr txBox="1"/>
          <p:nvPr/>
        </p:nvSpPr>
        <p:spPr>
          <a:xfrm>
            <a:off x="1028700" y="2540071"/>
            <a:ext cx="11816290" cy="6065763"/>
          </a:xfrm>
          <a:prstGeom prst="rect">
            <a:avLst/>
          </a:prstGeom>
        </p:spPr>
        <p:txBody>
          <a:bodyPr lIns="0" tIns="0" rIns="0" bIns="0" rtlCol="0" anchor="t">
            <a:spAutoFit/>
          </a:bodyPr>
          <a:lstStyle/>
          <a:p>
            <a:pPr marL="777240" lvl="1" indent="-388620" algn="l">
              <a:lnSpc>
                <a:spcPts val="4320"/>
              </a:lnSpc>
              <a:buFont typeface="Arial"/>
              <a:buChar char="•"/>
            </a:pPr>
            <a:r>
              <a:rPr lang="en-US" sz="3600">
                <a:solidFill>
                  <a:srgbClr val="FFFFFF"/>
                </a:solidFill>
                <a:latin typeface="Outfit"/>
                <a:ea typeface="Outfit"/>
                <a:cs typeface="Outfit"/>
                <a:sym typeface="Outfit"/>
              </a:rPr>
              <a:t>Strong public image &amp; recognition</a:t>
            </a:r>
          </a:p>
          <a:p>
            <a:pPr marL="777240" lvl="1" indent="-388620" algn="l">
              <a:lnSpc>
                <a:spcPts val="4320"/>
              </a:lnSpc>
              <a:buFont typeface="Arial"/>
              <a:buChar char="•"/>
            </a:pPr>
            <a:r>
              <a:rPr lang="en-US" sz="3600">
                <a:solidFill>
                  <a:srgbClr val="FFFFFF"/>
                </a:solidFill>
                <a:latin typeface="Outfit"/>
                <a:ea typeface="Outfit"/>
                <a:cs typeface="Outfit"/>
                <a:sym typeface="Outfit"/>
              </a:rPr>
              <a:t>Financial growth &amp; sustainability</a:t>
            </a:r>
            <a:endParaRPr lang="en-US" sz="3600">
              <a:solidFill>
                <a:srgbClr val="FFFFFF"/>
              </a:solidFill>
              <a:latin typeface="Outfit"/>
              <a:ea typeface="Outfit"/>
              <a:cs typeface="Outfit"/>
            </a:endParaRPr>
          </a:p>
          <a:p>
            <a:pPr marL="777240" lvl="1" indent="-388620" algn="l">
              <a:lnSpc>
                <a:spcPts val="4320"/>
              </a:lnSpc>
              <a:buFont typeface="Arial"/>
              <a:buChar char="•"/>
            </a:pPr>
            <a:r>
              <a:rPr lang="en-US" sz="3600">
                <a:solidFill>
                  <a:srgbClr val="FFFFFF"/>
                </a:solidFill>
                <a:latin typeface="Outfit"/>
                <a:ea typeface="Outfit"/>
                <a:cs typeface="Outfit"/>
                <a:sym typeface="Outfit"/>
              </a:rPr>
              <a:t>Building relationships, credibility &amp; influence (with employer &amp; decision-makers)</a:t>
            </a:r>
            <a:endParaRPr lang="en-US" sz="3600">
              <a:solidFill>
                <a:srgbClr val="FFFFFF"/>
              </a:solidFill>
              <a:latin typeface="Outfit"/>
              <a:ea typeface="Outfit"/>
              <a:cs typeface="Outfit"/>
            </a:endParaRPr>
          </a:p>
          <a:p>
            <a:pPr marL="777240" lvl="1" indent="-388620" algn="l">
              <a:lnSpc>
                <a:spcPts val="4320"/>
              </a:lnSpc>
              <a:buFont typeface="Arial"/>
              <a:buChar char="•"/>
            </a:pPr>
            <a:r>
              <a:rPr lang="en-US" sz="3600">
                <a:solidFill>
                  <a:srgbClr val="FFFFFF"/>
                </a:solidFill>
                <a:latin typeface="Outfit"/>
                <a:ea typeface="Outfit"/>
                <a:cs typeface="Outfit"/>
                <a:sym typeface="Outfit"/>
              </a:rPr>
              <a:t>Engaged &amp; empowered under-represented members</a:t>
            </a:r>
            <a:endParaRPr lang="en-US" sz="3600">
              <a:solidFill>
                <a:srgbClr val="FFFFFF"/>
              </a:solidFill>
              <a:latin typeface="Outfit"/>
              <a:ea typeface="Outfit"/>
              <a:cs typeface="Outfit"/>
            </a:endParaRPr>
          </a:p>
          <a:p>
            <a:pPr marL="777240" lvl="1" indent="-388620" algn="l">
              <a:lnSpc>
                <a:spcPts val="4320"/>
              </a:lnSpc>
              <a:buFont typeface="Arial"/>
              <a:buChar char="•"/>
            </a:pPr>
            <a:r>
              <a:rPr lang="en-US" sz="3600">
                <a:solidFill>
                  <a:srgbClr val="FFFFFF"/>
                </a:solidFill>
                <a:latin typeface="Outfit"/>
                <a:ea typeface="Outfit"/>
                <a:cs typeface="Outfit"/>
                <a:sym typeface="Outfit"/>
              </a:rPr>
              <a:t>Progressive contracts, benefits &amp; rights</a:t>
            </a:r>
            <a:endParaRPr lang="en-US" sz="3600">
              <a:solidFill>
                <a:srgbClr val="FFFFFF"/>
              </a:solidFill>
              <a:latin typeface="Outfit"/>
              <a:ea typeface="Outfit"/>
              <a:cs typeface="Outfit"/>
            </a:endParaRPr>
          </a:p>
          <a:p>
            <a:pPr marL="777240" lvl="1" indent="-388620" algn="l">
              <a:lnSpc>
                <a:spcPts val="4320"/>
              </a:lnSpc>
              <a:buFont typeface="Arial"/>
              <a:buChar char="•"/>
            </a:pPr>
            <a:r>
              <a:rPr lang="en-US" sz="3600">
                <a:solidFill>
                  <a:srgbClr val="FFFFFF"/>
                </a:solidFill>
                <a:latin typeface="Outfit"/>
                <a:ea typeface="Outfit"/>
                <a:cs typeface="Outfit"/>
                <a:sym typeface="Outfit"/>
              </a:rPr>
              <a:t>Enhanced information flow – strategy, social media, external &amp; internal, 2-way</a:t>
            </a:r>
            <a:endParaRPr lang="en-US" sz="3600">
              <a:solidFill>
                <a:srgbClr val="FFFFFF"/>
              </a:solidFill>
              <a:latin typeface="Outfit"/>
              <a:ea typeface="Outfit"/>
              <a:cs typeface="Outfit"/>
            </a:endParaRPr>
          </a:p>
          <a:p>
            <a:pPr marL="777240" lvl="1" indent="-388620" algn="l">
              <a:lnSpc>
                <a:spcPts val="4320"/>
              </a:lnSpc>
              <a:buFont typeface="Arial"/>
              <a:buChar char="•"/>
            </a:pPr>
            <a:r>
              <a:rPr lang="en-US" sz="3600">
                <a:solidFill>
                  <a:srgbClr val="FFFFFF"/>
                </a:solidFill>
                <a:latin typeface="Outfit"/>
                <a:ea typeface="Outfit"/>
                <a:cs typeface="Outfit"/>
                <a:sym typeface="Outfit"/>
              </a:rPr>
              <a:t>Engaged &amp; educated membership</a:t>
            </a:r>
            <a:endParaRPr lang="en-US" sz="3600">
              <a:solidFill>
                <a:srgbClr val="FFFFFF"/>
              </a:solidFill>
              <a:latin typeface="Outfit"/>
              <a:ea typeface="Outfit"/>
              <a:cs typeface="Outfit"/>
            </a:endParaRPr>
          </a:p>
          <a:p>
            <a:pPr marL="777240" lvl="1" indent="-388620" algn="l">
              <a:lnSpc>
                <a:spcPts val="4320"/>
              </a:lnSpc>
              <a:buFont typeface="Arial"/>
              <a:buChar char="•"/>
            </a:pPr>
            <a:r>
              <a:rPr lang="en-US" sz="3600">
                <a:solidFill>
                  <a:srgbClr val="FFFFFF"/>
                </a:solidFill>
                <a:latin typeface="Outfit"/>
                <a:ea typeface="Outfit"/>
                <a:cs typeface="Outfit"/>
                <a:sym typeface="Outfit"/>
              </a:rPr>
              <a:t>Effective &amp; supported staff</a:t>
            </a:r>
            <a:endParaRPr lang="en-US" sz="3600">
              <a:solidFill>
                <a:srgbClr val="FFFFFF"/>
              </a:solidFill>
              <a:latin typeface="Outfit"/>
              <a:ea typeface="Outfit"/>
              <a:cs typeface="Outfit"/>
            </a:endParaRPr>
          </a:p>
          <a:p>
            <a:pPr marL="777240" lvl="1" indent="-388620" algn="l">
              <a:lnSpc>
                <a:spcPts val="4320"/>
              </a:lnSpc>
              <a:buFont typeface="Arial"/>
              <a:buChar char="•"/>
            </a:pPr>
            <a:r>
              <a:rPr lang="en-US" sz="3600">
                <a:solidFill>
                  <a:srgbClr val="FFFFFF"/>
                </a:solidFill>
                <a:latin typeface="Outfit"/>
                <a:ea typeface="Outfit"/>
                <a:cs typeface="Outfit"/>
                <a:sym typeface="Outfit"/>
              </a:rPr>
              <a:t>Stronger alliances &amp; partnerships</a:t>
            </a:r>
            <a:endParaRPr lang="en-US" sz="3600">
              <a:solidFill>
                <a:srgbClr val="FFFFFF"/>
              </a:solidFill>
              <a:latin typeface="Outfit"/>
              <a:ea typeface="Outfit"/>
              <a:cs typeface="Outfit"/>
            </a:endParaRPr>
          </a:p>
        </p:txBody>
      </p:sp>
      <p:sp>
        <p:nvSpPr>
          <p:cNvPr id="4" name="Freeform 4"/>
          <p:cNvSpPr/>
          <p:nvPr/>
        </p:nvSpPr>
        <p:spPr>
          <a:xfrm>
            <a:off x="10955065" y="5845192"/>
            <a:ext cx="10711717" cy="10711717"/>
          </a:xfrm>
          <a:custGeom>
            <a:avLst/>
            <a:gdLst/>
            <a:ahLst/>
            <a:cxnLst/>
            <a:rect l="l" t="t" r="r" b="b"/>
            <a:pathLst>
              <a:path w="10711717" h="10711717">
                <a:moveTo>
                  <a:pt x="0" y="0"/>
                </a:moveTo>
                <a:lnTo>
                  <a:pt x="10711717" y="0"/>
                </a:lnTo>
                <a:lnTo>
                  <a:pt x="10711717" y="10711716"/>
                </a:lnTo>
                <a:lnTo>
                  <a:pt x="0" y="107117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Freeform 5"/>
          <p:cNvSpPr/>
          <p:nvPr/>
        </p:nvSpPr>
        <p:spPr>
          <a:xfrm>
            <a:off x="12844990" y="8144032"/>
            <a:ext cx="4570834" cy="937021"/>
          </a:xfrm>
          <a:custGeom>
            <a:avLst/>
            <a:gdLst/>
            <a:ahLst/>
            <a:cxnLst/>
            <a:rect l="l" t="t" r="r" b="b"/>
            <a:pathLst>
              <a:path w="4570834" h="937021">
                <a:moveTo>
                  <a:pt x="0" y="0"/>
                </a:moveTo>
                <a:lnTo>
                  <a:pt x="4570835" y="0"/>
                </a:lnTo>
                <a:lnTo>
                  <a:pt x="4570835" y="937021"/>
                </a:lnTo>
                <a:lnTo>
                  <a:pt x="0" y="937021"/>
                </a:lnTo>
                <a:lnTo>
                  <a:pt x="0" y="0"/>
                </a:lnTo>
                <a:close/>
              </a:path>
            </a:pathLst>
          </a:custGeom>
          <a:blipFill>
            <a:blip r:embed="rId6"/>
            <a:stretch>
              <a:fillRect/>
            </a:stretch>
          </a:blipFill>
        </p:spPr>
        <p:txBody>
          <a:bodyPr/>
          <a:lstStyle/>
          <a:p>
            <a:endParaRPr lang="en-CA"/>
          </a:p>
        </p:txBody>
      </p:sp>
      <p:sp>
        <p:nvSpPr>
          <p:cNvPr id="6" name="TextBox 6"/>
          <p:cNvSpPr txBox="1"/>
          <p:nvPr/>
        </p:nvSpPr>
        <p:spPr>
          <a:xfrm>
            <a:off x="1028699" y="1323815"/>
            <a:ext cx="15921819" cy="971933"/>
          </a:xfrm>
          <a:prstGeom prst="rect">
            <a:avLst/>
          </a:prstGeom>
        </p:spPr>
        <p:txBody>
          <a:bodyPr wrap="square" lIns="0" tIns="0" rIns="0" bIns="0" rtlCol="0" anchor="t">
            <a:spAutoFit/>
          </a:bodyPr>
          <a:lstStyle/>
          <a:p>
            <a:pPr algn="l">
              <a:lnSpc>
                <a:spcPts val="7181"/>
              </a:lnSpc>
            </a:pPr>
            <a:r>
              <a:rPr lang="en-US" sz="8800" b="1" dirty="0">
                <a:solidFill>
                  <a:schemeClr val="bg1"/>
                </a:solidFill>
                <a:latin typeface="Outfit Bold"/>
                <a:ea typeface="Outfit Bold"/>
                <a:cs typeface="Outfit Bold"/>
                <a:sym typeface="Outfit Bold"/>
              </a:rPr>
              <a:t>VISION FOR THE FUTURE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flipV="1">
            <a:off x="1027698" y="2239879"/>
            <a:ext cx="6032624" cy="40104"/>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1148167"/>
            <a:ext cx="15460421" cy="1038746"/>
          </a:xfrm>
          <a:prstGeom prst="rect">
            <a:avLst/>
          </a:prstGeom>
        </p:spPr>
        <p:txBody>
          <a:bodyPr lIns="0" tIns="0" rIns="0" bIns="0" rtlCol="0" anchor="t">
            <a:spAutoFit/>
          </a:bodyPr>
          <a:lstStyle/>
          <a:p>
            <a:pPr algn="l">
              <a:lnSpc>
                <a:spcPts val="8071"/>
              </a:lnSpc>
            </a:pPr>
            <a:r>
              <a:rPr lang="en-US" sz="7200" b="1">
                <a:solidFill>
                  <a:srgbClr val="27B151"/>
                </a:solidFill>
                <a:latin typeface="Outfit"/>
                <a:ea typeface="Outfit"/>
                <a:cs typeface="Outfit"/>
                <a:sym typeface="Outfit"/>
              </a:rPr>
              <a:t>ORGANIZING</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0" y="2842482"/>
            <a:ext cx="14470417" cy="4796634"/>
          </a:xfrm>
          <a:prstGeom prst="rect">
            <a:avLst/>
          </a:prstGeom>
        </p:spPr>
        <p:txBody>
          <a:bodyPr wrap="square" lIns="0" tIns="0" rIns="0" bIns="0" rtlCol="0" anchor="t">
            <a:spAutoFit/>
          </a:bodyPr>
          <a:lstStyle/>
          <a:p>
            <a:pPr marL="835660" lvl="1" indent="-417830">
              <a:lnSpc>
                <a:spcPts val="5420"/>
              </a:lnSpc>
              <a:buFont typeface="Arial"/>
              <a:buChar char="•"/>
            </a:pPr>
            <a:r>
              <a:rPr lang="en-US" sz="3850">
                <a:solidFill>
                  <a:srgbClr val="000000"/>
                </a:solidFill>
                <a:latin typeface="Outfit"/>
                <a:ea typeface="Outfit"/>
                <a:cs typeface="Outfit"/>
                <a:sym typeface="Outfit"/>
              </a:rPr>
              <a:t>Bringing in new members and/or groups not currently represented by MAHCP</a:t>
            </a:r>
            <a:endParaRPr lang="en-US" sz="3850">
              <a:solidFill>
                <a:srgbClr val="000000"/>
              </a:solidFill>
              <a:latin typeface="Outfit"/>
              <a:ea typeface="Outfit"/>
              <a:cs typeface="Outfit"/>
            </a:endParaRPr>
          </a:p>
          <a:p>
            <a:pPr marL="835660" lvl="1" indent="-417830">
              <a:lnSpc>
                <a:spcPts val="5420"/>
              </a:lnSpc>
              <a:buFont typeface="Arial"/>
              <a:buChar char="•"/>
            </a:pPr>
            <a:r>
              <a:rPr lang="en-US" sz="3850">
                <a:solidFill>
                  <a:srgbClr val="000000"/>
                </a:solidFill>
                <a:latin typeface="Outfit"/>
                <a:ea typeface="Outfit"/>
                <a:cs typeface="Outfit"/>
                <a:sym typeface="Outfit"/>
              </a:rPr>
              <a:t>New groups of members must fall under the Professional or Technical designation – as determined by the Manitoba Labour Board (MLB)</a:t>
            </a:r>
            <a:endParaRPr lang="en-US" sz="3850">
              <a:solidFill>
                <a:srgbClr val="000000"/>
              </a:solidFill>
              <a:latin typeface="Outfit"/>
              <a:ea typeface="Outfit"/>
              <a:cs typeface="Outfit"/>
            </a:endParaRPr>
          </a:p>
          <a:p>
            <a:pPr marL="417830" lvl="1" algn="ctr">
              <a:lnSpc>
                <a:spcPts val="5420"/>
              </a:lnSpc>
            </a:pPr>
            <a:endParaRPr lang="en-US" sz="3850" i="1">
              <a:solidFill>
                <a:srgbClr val="000000"/>
              </a:solidFill>
              <a:latin typeface="Outfit"/>
              <a:ea typeface="Outfit"/>
              <a:cs typeface="Outfit"/>
            </a:endParaRPr>
          </a:p>
          <a:p>
            <a:pPr marL="417830" lvl="1" algn="ctr">
              <a:lnSpc>
                <a:spcPts val="5420"/>
              </a:lnSpc>
            </a:pPr>
            <a:r>
              <a:rPr lang="en-US" sz="3850" i="1">
                <a:solidFill>
                  <a:srgbClr val="000000"/>
                </a:solidFill>
                <a:latin typeface="Outfit"/>
                <a:ea typeface="Outfit"/>
                <a:cs typeface="Outfit"/>
              </a:rPr>
              <a:t>This is the foundation of unions!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27698" y="2383275"/>
            <a:ext cx="14696118" cy="1514"/>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1148167"/>
            <a:ext cx="15460421" cy="1038746"/>
          </a:xfrm>
          <a:prstGeom prst="rect">
            <a:avLst/>
          </a:prstGeom>
        </p:spPr>
        <p:txBody>
          <a:bodyPr lIns="0" tIns="0" rIns="0" bIns="0" rtlCol="0" anchor="t">
            <a:spAutoFit/>
          </a:bodyPr>
          <a:lstStyle/>
          <a:p>
            <a:pPr>
              <a:lnSpc>
                <a:spcPts val="8070"/>
              </a:lnSpc>
            </a:pPr>
            <a:r>
              <a:rPr lang="en-US" sz="7200" b="1">
                <a:solidFill>
                  <a:srgbClr val="27B151"/>
                </a:solidFill>
                <a:latin typeface="Outfit"/>
                <a:sym typeface="Outfit"/>
              </a:rPr>
              <a:t>STEPS TO ORGANIZING A GROUP</a:t>
            </a:r>
            <a:endParaRPr lang="en-US"/>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28701" y="2842482"/>
            <a:ext cx="14695116" cy="5766130"/>
          </a:xfrm>
          <a:prstGeom prst="rect">
            <a:avLst/>
          </a:prstGeom>
        </p:spPr>
        <p:txBody>
          <a:bodyPr wrap="square" lIns="0" tIns="0" rIns="0" bIns="0" rtlCol="0" anchor="t">
            <a:spAutoFit/>
          </a:bodyPr>
          <a:lstStyle/>
          <a:p>
            <a:pPr marL="703580" indent="-742950">
              <a:buAutoNum type="arabicPeriod"/>
            </a:pPr>
            <a:r>
              <a:rPr lang="en-US" sz="3600" b="1" dirty="0">
                <a:solidFill>
                  <a:srgbClr val="000000"/>
                </a:solidFill>
                <a:latin typeface="Outfit"/>
                <a:ea typeface="Outfit"/>
                <a:cs typeface="Outfit"/>
                <a:sym typeface="Outfit"/>
              </a:rPr>
              <a:t>Identify the new position or group of employees</a:t>
            </a:r>
            <a:r>
              <a:rPr lang="en-US" sz="3600" dirty="0">
                <a:solidFill>
                  <a:srgbClr val="000000"/>
                </a:solidFill>
                <a:latin typeface="Outfit"/>
                <a:ea typeface="Outfit"/>
                <a:cs typeface="Outfit"/>
                <a:sym typeface="Outfit"/>
              </a:rPr>
              <a:t> that should be Prof-Tech but who are not unionized.</a:t>
            </a:r>
            <a:endParaRPr lang="en-US" sz="3600" dirty="0">
              <a:solidFill>
                <a:srgbClr val="000000"/>
              </a:solidFill>
              <a:latin typeface="Calibri"/>
              <a:ea typeface="Outfit"/>
              <a:cs typeface="Calibri"/>
              <a:sym typeface="Outfit"/>
            </a:endParaRPr>
          </a:p>
          <a:p>
            <a:pPr marL="703580" indent="-742950">
              <a:buAutoNum type="arabicPeriod"/>
            </a:pPr>
            <a:r>
              <a:rPr lang="en-US" sz="3600" b="1" dirty="0">
                <a:solidFill>
                  <a:srgbClr val="000000"/>
                </a:solidFill>
                <a:latin typeface="Outfit"/>
                <a:ea typeface="Outfit"/>
                <a:cs typeface="Outfit"/>
                <a:sym typeface="Outfit"/>
              </a:rPr>
              <a:t>Inform the MAHCP President, Executive Director and LRO that there is a group interested in becoming unionized </a:t>
            </a:r>
            <a:r>
              <a:rPr lang="en-US" sz="3600" dirty="0">
                <a:solidFill>
                  <a:srgbClr val="000000"/>
                </a:solidFill>
                <a:latin typeface="Outfit"/>
                <a:ea typeface="Outfit"/>
                <a:cs typeface="Outfit"/>
                <a:sym typeface="Outfit"/>
              </a:rPr>
              <a:t>so staff can coordinate an organizing drive or campaign.</a:t>
            </a:r>
          </a:p>
          <a:p>
            <a:pPr marL="703580" indent="-742950">
              <a:buAutoNum type="arabicPeriod"/>
            </a:pPr>
            <a:r>
              <a:rPr lang="en-US" sz="3600" b="1" dirty="0">
                <a:solidFill>
                  <a:srgbClr val="000000"/>
                </a:solidFill>
                <a:latin typeface="Outfit"/>
                <a:ea typeface="Outfit"/>
                <a:cs typeface="Outfit"/>
                <a:sym typeface="Outfit"/>
              </a:rPr>
              <a:t>MAHCP will arrange to meet with potential new members</a:t>
            </a:r>
            <a:r>
              <a:rPr lang="en-US" sz="3600" dirty="0">
                <a:solidFill>
                  <a:srgbClr val="000000"/>
                </a:solidFill>
                <a:latin typeface="Outfit"/>
                <a:ea typeface="Outfit"/>
                <a:cs typeface="Outfit"/>
                <a:sym typeface="Outfit"/>
              </a:rPr>
              <a:t> to answer questions, request completion of new member profiles (online form), and make an application to the MLB to represent.</a:t>
            </a:r>
            <a:endParaRPr lang="en-US" sz="3600" dirty="0">
              <a:solidFill>
                <a:srgbClr val="000000"/>
              </a:solidFill>
              <a:latin typeface="Outfit"/>
              <a:ea typeface="Outfit"/>
              <a:cs typeface="Outfit"/>
            </a:endParaRPr>
          </a:p>
          <a:p>
            <a:pPr>
              <a:lnSpc>
                <a:spcPts val="5420"/>
              </a:lnSpc>
            </a:pPr>
            <a:endParaRPr lang="en-US" sz="3600" dirty="0">
              <a:solidFill>
                <a:srgbClr val="000000"/>
              </a:solidFill>
              <a:latin typeface="Outfit"/>
              <a:ea typeface="Outfit"/>
              <a:cs typeface="Outfit"/>
              <a:sym typeface="Outfit"/>
            </a:endParaRPr>
          </a:p>
          <a:p>
            <a:pPr algn="ctr">
              <a:lnSpc>
                <a:spcPts val="5420"/>
              </a:lnSpc>
            </a:pPr>
            <a:r>
              <a:rPr lang="en-US" sz="3600" i="1" dirty="0">
                <a:solidFill>
                  <a:srgbClr val="000000"/>
                </a:solidFill>
                <a:latin typeface="Outfit"/>
                <a:ea typeface="Outfit"/>
                <a:cs typeface="Outfit"/>
                <a:sym typeface="Outfit"/>
              </a:rPr>
              <a:t>This is how MAHCP will continue to grow!</a:t>
            </a:r>
            <a:endParaRPr lang="en-US" sz="3600" i="1" dirty="0">
              <a:solidFill>
                <a:srgbClr val="000000"/>
              </a:solidFill>
              <a:latin typeface="Outfit"/>
              <a:ea typeface="Outfit"/>
              <a:cs typeface="Outfi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Freeform 2"/>
          <p:cNvSpPr/>
          <p:nvPr/>
        </p:nvSpPr>
        <p:spPr>
          <a:xfrm>
            <a:off x="1730742" y="-2269758"/>
            <a:ext cx="14826517" cy="14826517"/>
          </a:xfrm>
          <a:custGeom>
            <a:avLst/>
            <a:gdLst/>
            <a:ahLst/>
            <a:cxnLst/>
            <a:rect l="l" t="t" r="r" b="b"/>
            <a:pathLst>
              <a:path w="14826517" h="14826517">
                <a:moveTo>
                  <a:pt x="0" y="0"/>
                </a:moveTo>
                <a:lnTo>
                  <a:pt x="14826516" y="0"/>
                </a:lnTo>
                <a:lnTo>
                  <a:pt x="14826516" y="14826516"/>
                </a:lnTo>
                <a:lnTo>
                  <a:pt x="0" y="148265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2520514" y="3239073"/>
            <a:ext cx="13246972" cy="4056504"/>
          </a:xfrm>
          <a:prstGeom prst="rect">
            <a:avLst/>
          </a:prstGeom>
        </p:spPr>
        <p:txBody>
          <a:bodyPr lIns="0" tIns="0" rIns="0" bIns="0" rtlCol="0" anchor="t">
            <a:spAutoFit/>
          </a:bodyPr>
          <a:lstStyle/>
          <a:p>
            <a:pPr marL="0" lvl="0" indent="0" algn="ctr">
              <a:lnSpc>
                <a:spcPts val="10463"/>
              </a:lnSpc>
            </a:pPr>
            <a:r>
              <a:rPr lang="en-US" sz="10899" b="1">
                <a:solidFill>
                  <a:srgbClr val="FFFFFF"/>
                </a:solidFill>
                <a:latin typeface="Outfit Bold"/>
                <a:ea typeface="Outfit Bold"/>
                <a:cs typeface="Outfit Bold"/>
                <a:sym typeface="Outfit Bold"/>
              </a:rPr>
              <a:t>COLLECTIVE AGREEMENT INTERPRETATIONS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AutoShape 2"/>
          <p:cNvSpPr/>
          <p:nvPr/>
        </p:nvSpPr>
        <p:spPr>
          <a:xfrm flipV="1">
            <a:off x="7058025" y="0"/>
            <a:ext cx="0" cy="10287000"/>
          </a:xfrm>
          <a:prstGeom prst="line">
            <a:avLst/>
          </a:prstGeom>
          <a:ln w="19050" cap="rnd">
            <a:solidFill>
              <a:srgbClr val="D6D6D6"/>
            </a:solidFill>
            <a:prstDash val="solid"/>
            <a:headEnd type="none" w="sm" len="sm"/>
            <a:tailEnd type="none" w="sm" len="sm"/>
          </a:ln>
        </p:spPr>
        <p:txBody>
          <a:bodyPr/>
          <a:lstStyle/>
          <a:p>
            <a:endParaRPr lang="en-CA"/>
          </a:p>
        </p:txBody>
      </p:sp>
      <p:sp>
        <p:nvSpPr>
          <p:cNvPr id="3" name="Freeform 3"/>
          <p:cNvSpPr/>
          <p:nvPr/>
        </p:nvSpPr>
        <p:spPr>
          <a:xfrm rot="-5400000">
            <a:off x="6836394" y="3110476"/>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1403877" y="5032668"/>
            <a:ext cx="4596873" cy="667149"/>
          </a:xfrm>
          <a:prstGeom prst="rect">
            <a:avLst/>
          </a:prstGeom>
        </p:spPr>
        <p:txBody>
          <a:bodyPr lIns="0" tIns="0" rIns="0" bIns="0" rtlCol="0" anchor="t">
            <a:spAutoFit/>
          </a:bodyPr>
          <a:lstStyle/>
          <a:p>
            <a:pPr marL="0" lvl="0" indent="0" algn="l">
              <a:lnSpc>
                <a:spcPts val="5247"/>
              </a:lnSpc>
            </a:pPr>
            <a:r>
              <a:rPr lang="en-US" sz="4562" dirty="0">
                <a:solidFill>
                  <a:srgbClr val="FFFFFF"/>
                </a:solidFill>
                <a:latin typeface="Outfit"/>
                <a:ea typeface="Outfit"/>
                <a:cs typeface="Outfit"/>
                <a:sym typeface="Outfit"/>
              </a:rPr>
              <a:t>SCENARIO 1 </a:t>
            </a:r>
          </a:p>
        </p:txBody>
      </p:sp>
      <p:sp>
        <p:nvSpPr>
          <p:cNvPr id="5" name="TextBox 5"/>
          <p:cNvSpPr txBox="1"/>
          <p:nvPr/>
        </p:nvSpPr>
        <p:spPr>
          <a:xfrm>
            <a:off x="8064379" y="2327762"/>
            <a:ext cx="9494826" cy="4385816"/>
          </a:xfrm>
          <a:prstGeom prst="rect">
            <a:avLst/>
          </a:prstGeom>
        </p:spPr>
        <p:txBody>
          <a:bodyPr lIns="0" tIns="0" rIns="0" bIns="0" rtlCol="0" anchor="t">
            <a:spAutoFit/>
          </a:bodyPr>
          <a:lstStyle/>
          <a:p>
            <a:pPr>
              <a:lnSpc>
                <a:spcPts val="3840"/>
              </a:lnSpc>
            </a:pPr>
            <a:r>
              <a:rPr lang="en-US" sz="3200">
                <a:solidFill>
                  <a:srgbClr val="FAFEFF"/>
                </a:solidFill>
                <a:latin typeface="Outfit"/>
                <a:ea typeface="Outfit"/>
                <a:cs typeface="Outfit"/>
                <a:sym typeface="Outfit"/>
              </a:rPr>
              <a:t>On June 11, 2024, Jill contacts her supervisor and requests bereavement leave for the loss of her grandparent. She notifies her supervisor that her grandparent passed away in May 2024. </a:t>
            </a:r>
            <a:endParaRPr lang="en-US">
              <a:sym typeface="Outfit"/>
            </a:endParaRPr>
          </a:p>
          <a:p>
            <a:pPr>
              <a:lnSpc>
                <a:spcPts val="3840"/>
              </a:lnSpc>
            </a:pPr>
            <a:endParaRPr lang="en-US" sz="3200">
              <a:solidFill>
                <a:srgbClr val="FAFEFF"/>
              </a:solidFill>
              <a:latin typeface="Outfit"/>
              <a:ea typeface="Outfit"/>
              <a:cs typeface="Outfit"/>
              <a:sym typeface="Outfit"/>
            </a:endParaRPr>
          </a:p>
          <a:p>
            <a:pPr>
              <a:lnSpc>
                <a:spcPts val="3840"/>
              </a:lnSpc>
            </a:pPr>
            <a:r>
              <a:rPr lang="en-US" sz="3200">
                <a:solidFill>
                  <a:srgbClr val="FAFEFF"/>
                </a:solidFill>
                <a:latin typeface="Outfit"/>
                <a:ea typeface="Outfit"/>
                <a:cs typeface="Outfit"/>
                <a:sym typeface="Outfit"/>
              </a:rPr>
              <a:t>Jill's supervisor denies the request for bereavement leave and states that she is not entitled to the leave. </a:t>
            </a:r>
            <a:endParaRPr lang="en-US">
              <a:solidFill>
                <a:srgbClr val="000000"/>
              </a:solidFill>
              <a:latin typeface="Calibri"/>
              <a:ea typeface="Outfit"/>
              <a:cs typeface="Calibri"/>
              <a:sym typeface="Outfit"/>
            </a:endParaRPr>
          </a:p>
          <a:p>
            <a:pPr>
              <a:lnSpc>
                <a:spcPts val="3840"/>
              </a:lnSpc>
            </a:pPr>
            <a:endParaRPr lang="en-US" sz="3200">
              <a:solidFill>
                <a:srgbClr val="FAFEFF"/>
              </a:solidFill>
              <a:latin typeface="Outfit"/>
              <a:ea typeface="Outfit"/>
              <a:cs typeface="Outfit"/>
              <a:sym typeface="Outfit"/>
            </a:endParaRPr>
          </a:p>
          <a:p>
            <a:pPr>
              <a:lnSpc>
                <a:spcPts val="3840"/>
              </a:lnSpc>
            </a:pPr>
            <a:r>
              <a:rPr lang="en-US" sz="3200">
                <a:solidFill>
                  <a:srgbClr val="FAFEFF"/>
                </a:solidFill>
                <a:latin typeface="Outfit"/>
                <a:ea typeface="Outfit"/>
                <a:cs typeface="Outfit"/>
                <a:sym typeface="Outfit"/>
              </a:rPr>
              <a:t>Jill contacts her MA. </a:t>
            </a:r>
            <a:endParaRPr lang="en-US">
              <a:cs typeface="Calibri"/>
            </a:endParaRPr>
          </a:p>
        </p:txBody>
      </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FFFFF"/>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8064379" y="7197432"/>
            <a:ext cx="6597769" cy="476250"/>
          </a:xfrm>
          <a:prstGeom prst="rect">
            <a:avLst/>
          </a:prstGeom>
        </p:spPr>
        <p:txBody>
          <a:bodyPr lIns="0" tIns="0" rIns="0" bIns="0" rtlCol="0" anchor="t">
            <a:spAutoFit/>
          </a:bodyPr>
          <a:lstStyle/>
          <a:p>
            <a:pPr marL="0" lvl="0" indent="0" algn="l">
              <a:lnSpc>
                <a:spcPts val="3840"/>
              </a:lnSpc>
            </a:pPr>
            <a:r>
              <a:rPr lang="en-US" sz="3200" b="1">
                <a:solidFill>
                  <a:srgbClr val="02468F"/>
                </a:solidFill>
                <a:latin typeface="Outfit Semi-Bold"/>
                <a:ea typeface="Outfit Semi-Bold"/>
                <a:cs typeface="Outfit Semi-Bold"/>
                <a:sym typeface="Outfit Semi-Bold"/>
              </a:rPr>
              <a:t>How will you proceed to assist Jill?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AutoShape 2"/>
          <p:cNvSpPr/>
          <p:nvPr/>
        </p:nvSpPr>
        <p:spPr>
          <a:xfrm flipV="1">
            <a:off x="7058025" y="0"/>
            <a:ext cx="0" cy="10287000"/>
          </a:xfrm>
          <a:prstGeom prst="line">
            <a:avLst/>
          </a:prstGeom>
          <a:ln w="19050" cap="rnd">
            <a:solidFill>
              <a:srgbClr val="D6D6D6"/>
            </a:solidFill>
            <a:prstDash val="solid"/>
            <a:headEnd type="none" w="sm" len="sm"/>
            <a:tailEnd type="none" w="sm" len="sm"/>
          </a:ln>
        </p:spPr>
        <p:txBody>
          <a:bodyPr/>
          <a:lstStyle/>
          <a:p>
            <a:endParaRPr lang="en-CA"/>
          </a:p>
        </p:txBody>
      </p:sp>
      <p:sp>
        <p:nvSpPr>
          <p:cNvPr id="3" name="Freeform 3"/>
          <p:cNvSpPr/>
          <p:nvPr/>
        </p:nvSpPr>
        <p:spPr>
          <a:xfrm rot="-5400000">
            <a:off x="6836394" y="3110476"/>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1403877" y="5032668"/>
            <a:ext cx="4596873" cy="667149"/>
          </a:xfrm>
          <a:prstGeom prst="rect">
            <a:avLst/>
          </a:prstGeom>
        </p:spPr>
        <p:txBody>
          <a:bodyPr lIns="0" tIns="0" rIns="0" bIns="0" rtlCol="0" anchor="t">
            <a:spAutoFit/>
          </a:bodyPr>
          <a:lstStyle/>
          <a:p>
            <a:pPr marL="0" lvl="0" indent="0" algn="l">
              <a:lnSpc>
                <a:spcPts val="5247"/>
              </a:lnSpc>
            </a:pPr>
            <a:r>
              <a:rPr lang="en-US" sz="4562" dirty="0">
                <a:solidFill>
                  <a:srgbClr val="FFFFFF"/>
                </a:solidFill>
                <a:latin typeface="Outfit"/>
                <a:ea typeface="Outfit"/>
                <a:cs typeface="Outfit"/>
                <a:sym typeface="Outfit"/>
              </a:rPr>
              <a:t>SCENARIO 2 </a:t>
            </a:r>
          </a:p>
        </p:txBody>
      </p:sp>
      <p:sp>
        <p:nvSpPr>
          <p:cNvPr id="5" name="TextBox 5"/>
          <p:cNvSpPr txBox="1"/>
          <p:nvPr/>
        </p:nvSpPr>
        <p:spPr>
          <a:xfrm>
            <a:off x="8064379" y="2528288"/>
            <a:ext cx="9494826" cy="4919295"/>
          </a:xfrm>
          <a:prstGeom prst="rect">
            <a:avLst/>
          </a:prstGeom>
        </p:spPr>
        <p:txBody>
          <a:bodyPr lIns="0" tIns="0" rIns="0" bIns="0" rtlCol="0" anchor="t">
            <a:spAutoFit/>
          </a:bodyPr>
          <a:lstStyle/>
          <a:p>
            <a:r>
              <a:rPr lang="en-US" sz="3200">
                <a:solidFill>
                  <a:srgbClr val="FFFFFF"/>
                </a:solidFill>
                <a:latin typeface="Outfit"/>
                <a:sym typeface="Outfit"/>
              </a:rPr>
              <a:t>Jonathan is a casual employee working at HSC as a Social Worker. Jonathan has a Masters of Social Work degree (MSW) and has applied for an Academic Allowance. His job requires him to hold a Bachelor of Social Work (BSW).</a:t>
            </a:r>
            <a:endParaRPr lang="en-US">
              <a:sym typeface="Outfit"/>
            </a:endParaRPr>
          </a:p>
          <a:p>
            <a:endParaRPr lang="en-US" sz="3200">
              <a:solidFill>
                <a:srgbClr val="FFFFFF"/>
              </a:solidFill>
              <a:latin typeface="Outfit"/>
              <a:sym typeface="Outfit"/>
            </a:endParaRPr>
          </a:p>
          <a:p>
            <a:r>
              <a:rPr lang="en-US" sz="3200">
                <a:solidFill>
                  <a:srgbClr val="FFFFFF"/>
                </a:solidFill>
                <a:latin typeface="Outfit"/>
                <a:sym typeface="Outfit"/>
              </a:rPr>
              <a:t>The Employer has denied his Academic Allowance.</a:t>
            </a:r>
            <a:endParaRPr lang="en-US">
              <a:cs typeface="Calibri"/>
            </a:endParaRPr>
          </a:p>
          <a:p>
            <a:endParaRPr lang="en-US" sz="3200">
              <a:solidFill>
                <a:srgbClr val="FFFFFF"/>
              </a:solidFill>
              <a:latin typeface="Outfit"/>
              <a:sym typeface="Outfit"/>
            </a:endParaRPr>
          </a:p>
          <a:p>
            <a:r>
              <a:rPr lang="en-US" sz="3200">
                <a:solidFill>
                  <a:srgbClr val="FFFFFF"/>
                </a:solidFill>
                <a:latin typeface="Outfit"/>
                <a:sym typeface="Outfit"/>
              </a:rPr>
              <a:t>Jonathan contacts his MA.</a:t>
            </a:r>
            <a:endParaRPr lang="en-US">
              <a:cs typeface="Calibri"/>
            </a:endParaRPr>
          </a:p>
          <a:p>
            <a:pPr marL="0" lvl="0" indent="0" algn="l">
              <a:lnSpc>
                <a:spcPts val="3840"/>
              </a:lnSpc>
            </a:pPr>
            <a:endParaRPr lang="en-US" sz="3200">
              <a:solidFill>
                <a:srgbClr val="FAFEFF"/>
              </a:solidFill>
              <a:latin typeface="Outfit"/>
              <a:ea typeface="Outfit"/>
              <a:cs typeface="Outfit"/>
            </a:endParaRPr>
          </a:p>
        </p:txBody>
      </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FFFFF"/>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8064379" y="7197432"/>
            <a:ext cx="6597769" cy="476250"/>
          </a:xfrm>
          <a:prstGeom prst="rect">
            <a:avLst/>
          </a:prstGeom>
        </p:spPr>
        <p:txBody>
          <a:bodyPr lIns="0" tIns="0" rIns="0" bIns="0" rtlCol="0" anchor="t">
            <a:spAutoFit/>
          </a:bodyPr>
          <a:lstStyle/>
          <a:p>
            <a:pPr marL="0" lvl="0" indent="0" algn="l">
              <a:lnSpc>
                <a:spcPts val="3840"/>
              </a:lnSpc>
            </a:pPr>
            <a:r>
              <a:rPr lang="en-US" sz="3200" b="1">
                <a:solidFill>
                  <a:srgbClr val="02468F"/>
                </a:solidFill>
                <a:latin typeface="Outfit Bold"/>
                <a:ea typeface="Outfit Bold"/>
                <a:cs typeface="Outfit Bold"/>
                <a:sym typeface="Outfit Bold"/>
              </a:rPr>
              <a:t>TBD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2468F"/>
        </a:solidFill>
        <a:effectLst/>
      </p:bgPr>
    </p:bg>
    <p:spTree>
      <p:nvGrpSpPr>
        <p:cNvPr id="1" name=""/>
        <p:cNvGrpSpPr/>
        <p:nvPr/>
      </p:nvGrpSpPr>
      <p:grpSpPr>
        <a:xfrm>
          <a:off x="0" y="0"/>
          <a:ext cx="0" cy="0"/>
          <a:chOff x="0" y="0"/>
          <a:chExt cx="0" cy="0"/>
        </a:xfrm>
      </p:grpSpPr>
      <p:sp>
        <p:nvSpPr>
          <p:cNvPr id="2" name="AutoShape 2"/>
          <p:cNvSpPr/>
          <p:nvPr/>
        </p:nvSpPr>
        <p:spPr>
          <a:xfrm flipV="1">
            <a:off x="7058025" y="0"/>
            <a:ext cx="0" cy="10287000"/>
          </a:xfrm>
          <a:prstGeom prst="line">
            <a:avLst/>
          </a:prstGeom>
          <a:ln w="19050" cap="rnd">
            <a:solidFill>
              <a:srgbClr val="D6D6D6"/>
            </a:solidFill>
            <a:prstDash val="solid"/>
            <a:headEnd type="none" w="sm" len="sm"/>
            <a:tailEnd type="none" w="sm" len="sm"/>
          </a:ln>
        </p:spPr>
        <p:txBody>
          <a:bodyPr/>
          <a:lstStyle/>
          <a:p>
            <a:endParaRPr lang="en-CA"/>
          </a:p>
        </p:txBody>
      </p:sp>
      <p:sp>
        <p:nvSpPr>
          <p:cNvPr id="3" name="Freeform 3"/>
          <p:cNvSpPr/>
          <p:nvPr/>
        </p:nvSpPr>
        <p:spPr>
          <a:xfrm rot="-5400000">
            <a:off x="6836394" y="3110476"/>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1403877" y="5032668"/>
            <a:ext cx="4596873" cy="667149"/>
          </a:xfrm>
          <a:prstGeom prst="rect">
            <a:avLst/>
          </a:prstGeom>
        </p:spPr>
        <p:txBody>
          <a:bodyPr lIns="0" tIns="0" rIns="0" bIns="0" rtlCol="0" anchor="t">
            <a:spAutoFit/>
          </a:bodyPr>
          <a:lstStyle/>
          <a:p>
            <a:pPr marL="0" lvl="0" indent="0" algn="l">
              <a:lnSpc>
                <a:spcPts val="5247"/>
              </a:lnSpc>
            </a:pPr>
            <a:r>
              <a:rPr lang="en-US" sz="4562" dirty="0">
                <a:solidFill>
                  <a:srgbClr val="FFFFFF"/>
                </a:solidFill>
                <a:latin typeface="Outfit"/>
                <a:ea typeface="Outfit"/>
                <a:cs typeface="Outfit"/>
                <a:sym typeface="Outfit"/>
              </a:rPr>
              <a:t>SCENARIO 3</a:t>
            </a:r>
          </a:p>
        </p:txBody>
      </p:sp>
      <p:sp>
        <p:nvSpPr>
          <p:cNvPr id="5" name="TextBox 5"/>
          <p:cNvSpPr txBox="1"/>
          <p:nvPr/>
        </p:nvSpPr>
        <p:spPr>
          <a:xfrm>
            <a:off x="8064379" y="2428025"/>
            <a:ext cx="9494826" cy="5847755"/>
          </a:xfrm>
          <a:prstGeom prst="rect">
            <a:avLst/>
          </a:prstGeom>
        </p:spPr>
        <p:txBody>
          <a:bodyPr lIns="0" tIns="0" rIns="0" bIns="0" rtlCol="0" anchor="t">
            <a:spAutoFit/>
          </a:bodyPr>
          <a:lstStyle/>
          <a:p>
            <a:pPr>
              <a:lnSpc>
                <a:spcPts val="3840"/>
              </a:lnSpc>
            </a:pPr>
            <a:r>
              <a:rPr lang="en-US" sz="3200">
                <a:solidFill>
                  <a:srgbClr val="FAFEFF"/>
                </a:solidFill>
                <a:latin typeface="Outfit"/>
                <a:ea typeface="Outfit"/>
                <a:cs typeface="Outfit"/>
                <a:sym typeface="Outfit"/>
              </a:rPr>
              <a:t>Cory holds a full-time permanent position as an X-Ray Technician at the Grace Hospital. Cory applies to and is awarded a term full-time position X-Ray Technician position at HSC. </a:t>
            </a:r>
            <a:endParaRPr lang="en-US">
              <a:sym typeface="Outfit"/>
            </a:endParaRPr>
          </a:p>
          <a:p>
            <a:pPr>
              <a:lnSpc>
                <a:spcPts val="3840"/>
              </a:lnSpc>
            </a:pPr>
            <a:endParaRPr lang="en-US" sz="3200">
              <a:solidFill>
                <a:srgbClr val="FAFEFF"/>
              </a:solidFill>
              <a:latin typeface="Outfit"/>
              <a:ea typeface="Outfit"/>
              <a:cs typeface="Outfit"/>
              <a:sym typeface="Outfit"/>
            </a:endParaRPr>
          </a:p>
          <a:p>
            <a:pPr>
              <a:lnSpc>
                <a:spcPts val="3840"/>
              </a:lnSpc>
            </a:pPr>
            <a:r>
              <a:rPr lang="en-US" sz="3200">
                <a:solidFill>
                  <a:srgbClr val="FAFEFF"/>
                </a:solidFill>
                <a:latin typeface="Outfit"/>
                <a:ea typeface="Outfit"/>
                <a:cs typeface="Outfit"/>
                <a:sym typeface="Outfit"/>
              </a:rPr>
              <a:t>Cory is advised by his manager at the Grace Hospital that he will not be able to return to his permanent position at the Grace Hospital upon the completion of his term. He is very upset. </a:t>
            </a:r>
            <a:endParaRPr lang="en-US">
              <a:solidFill>
                <a:srgbClr val="000000"/>
              </a:solidFill>
              <a:latin typeface="Calibri"/>
              <a:ea typeface="Outfit"/>
              <a:cs typeface="Calibri"/>
              <a:sym typeface="Outfit"/>
            </a:endParaRPr>
          </a:p>
          <a:p>
            <a:pPr>
              <a:lnSpc>
                <a:spcPts val="3840"/>
              </a:lnSpc>
            </a:pPr>
            <a:endParaRPr lang="en-US" sz="3200">
              <a:solidFill>
                <a:srgbClr val="FAFEFF"/>
              </a:solidFill>
              <a:latin typeface="Outfit"/>
              <a:ea typeface="Outfit"/>
              <a:cs typeface="Outfit"/>
              <a:sym typeface="Outfit"/>
            </a:endParaRPr>
          </a:p>
          <a:p>
            <a:pPr>
              <a:lnSpc>
                <a:spcPts val="3840"/>
              </a:lnSpc>
            </a:pPr>
            <a:r>
              <a:rPr lang="en-US" sz="3200">
                <a:solidFill>
                  <a:srgbClr val="FAFEFF"/>
                </a:solidFill>
                <a:latin typeface="Outfit"/>
                <a:ea typeface="Outfit"/>
                <a:cs typeface="Outfit"/>
                <a:sym typeface="Outfit"/>
              </a:rPr>
              <a:t>Cory contacts his MA.</a:t>
            </a:r>
            <a:endParaRPr lang="en-US">
              <a:cs typeface="Calibri"/>
            </a:endParaRPr>
          </a:p>
          <a:p>
            <a:pPr marL="0" lvl="0" indent="0" algn="l">
              <a:lnSpc>
                <a:spcPts val="3840"/>
              </a:lnSpc>
            </a:pPr>
            <a:endParaRPr lang="en-US" sz="3200">
              <a:solidFill>
                <a:srgbClr val="FAFEFF"/>
              </a:solidFill>
              <a:latin typeface="Outfit"/>
              <a:ea typeface="Outfit"/>
              <a:cs typeface="Outfit"/>
              <a:sym typeface="Outfit"/>
            </a:endParaRPr>
          </a:p>
        </p:txBody>
      </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FFFFF"/>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114550"/>
            <a:ext cx="13112715"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825447"/>
            <a:ext cx="13131765" cy="2052165"/>
          </a:xfrm>
          <a:prstGeom prst="rect">
            <a:avLst/>
          </a:prstGeom>
        </p:spPr>
        <p:txBody>
          <a:bodyPr lIns="0" tIns="0" rIns="0" bIns="0" rtlCol="0" anchor="t">
            <a:spAutoFit/>
          </a:bodyPr>
          <a:lstStyle/>
          <a:p>
            <a:r>
              <a:rPr lang="en-US" sz="6400" b="1">
                <a:solidFill>
                  <a:srgbClr val="27B151"/>
                </a:solidFill>
                <a:latin typeface="Outfit Bold"/>
                <a:ea typeface="Outfit Bold"/>
                <a:cs typeface="Outfit Bold"/>
                <a:sym typeface="Outfit Bold"/>
              </a:rPr>
              <a:t>GRIEVANCE TO GO/NOT TO GO</a:t>
            </a:r>
            <a:endParaRPr lang="en-US">
              <a:sym typeface="Outfit Bold"/>
            </a:endParaRPr>
          </a:p>
          <a:p>
            <a:pPr algn="l">
              <a:lnSpc>
                <a:spcPts val="8959"/>
              </a:lnSpc>
            </a:pPr>
            <a:endParaRPr lang="en-US" sz="6350" b="1">
              <a:solidFill>
                <a:srgbClr val="27B151"/>
              </a:solidFill>
              <a:latin typeface="Outfit Bold"/>
              <a:ea typeface="Outfit Bold"/>
              <a:cs typeface="Outfit Bold"/>
            </a:endParaRP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233299" y="2360040"/>
            <a:ext cx="13131765" cy="1646605"/>
          </a:xfrm>
          <a:prstGeom prst="rect">
            <a:avLst/>
          </a:prstGeom>
        </p:spPr>
        <p:txBody>
          <a:bodyPr lIns="0" tIns="0" rIns="0" bIns="0" rtlCol="0" anchor="t">
            <a:spAutoFit/>
          </a:bodyPr>
          <a:lstStyle/>
          <a:p>
            <a:pPr algn="l">
              <a:lnSpc>
                <a:spcPts val="8959"/>
              </a:lnSpc>
            </a:pPr>
            <a:r>
              <a:rPr lang="en-US" sz="6350">
                <a:solidFill>
                  <a:srgbClr val="02468F"/>
                </a:solidFill>
                <a:latin typeface="Outfit"/>
                <a:ea typeface="Outfit"/>
                <a:cs typeface="Outfit"/>
                <a:sym typeface="Outfit"/>
              </a:rPr>
              <a:t>Grievance 1</a:t>
            </a:r>
          </a:p>
          <a:p>
            <a:r>
              <a:rPr lang="en-US" sz="3200">
                <a:solidFill>
                  <a:srgbClr val="02468F"/>
                </a:solidFill>
                <a:latin typeface="Outfit"/>
              </a:rPr>
              <a:t>PHIA Breach </a:t>
            </a: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114550"/>
            <a:ext cx="13112715"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825447"/>
            <a:ext cx="13131765" cy="2052165"/>
          </a:xfrm>
          <a:prstGeom prst="rect">
            <a:avLst/>
          </a:prstGeom>
        </p:spPr>
        <p:txBody>
          <a:bodyPr lIns="0" tIns="0" rIns="0" bIns="0" rtlCol="0" anchor="t">
            <a:spAutoFit/>
          </a:bodyPr>
          <a:lstStyle/>
          <a:p>
            <a:r>
              <a:rPr lang="en-US" sz="6400" b="1">
                <a:solidFill>
                  <a:srgbClr val="27B151"/>
                </a:solidFill>
                <a:latin typeface="Outfit Bold"/>
                <a:ea typeface="Outfit Bold"/>
                <a:cs typeface="Outfit Bold"/>
                <a:sym typeface="Outfit Bold"/>
              </a:rPr>
              <a:t>GRIEVANCE TO GO/NOT TO GO </a:t>
            </a:r>
            <a:endParaRPr lang="en-US">
              <a:sym typeface="Outfit Bold"/>
            </a:endParaRPr>
          </a:p>
          <a:p>
            <a:pPr algn="l">
              <a:lnSpc>
                <a:spcPts val="8959"/>
              </a:lnSpc>
            </a:pPr>
            <a:endParaRPr lang="en-US" sz="6350" b="1">
              <a:solidFill>
                <a:srgbClr val="27B151"/>
              </a:solidFill>
              <a:latin typeface="Outfit Bold"/>
              <a:ea typeface="Outfit Bold"/>
              <a:cs typeface="Outfit Bold"/>
            </a:endParaRP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233299" y="2360040"/>
            <a:ext cx="13131765" cy="1646605"/>
          </a:xfrm>
          <a:prstGeom prst="rect">
            <a:avLst/>
          </a:prstGeom>
        </p:spPr>
        <p:txBody>
          <a:bodyPr lIns="0" tIns="0" rIns="0" bIns="0" rtlCol="0" anchor="t">
            <a:spAutoFit/>
          </a:bodyPr>
          <a:lstStyle/>
          <a:p>
            <a:pPr algn="l">
              <a:lnSpc>
                <a:spcPts val="8959"/>
              </a:lnSpc>
            </a:pPr>
            <a:r>
              <a:rPr lang="en-US" sz="6350">
                <a:solidFill>
                  <a:srgbClr val="02468F"/>
                </a:solidFill>
                <a:latin typeface="Outfit"/>
                <a:ea typeface="Outfit"/>
                <a:cs typeface="Outfit"/>
                <a:sym typeface="Outfit"/>
              </a:rPr>
              <a:t>Grievance 2</a:t>
            </a:r>
          </a:p>
          <a:p>
            <a:r>
              <a:rPr lang="en-US" sz="3200">
                <a:solidFill>
                  <a:srgbClr val="02468F"/>
                </a:solidFill>
                <a:latin typeface="Outfit"/>
              </a:rPr>
              <a:t>Probationary Employee </a:t>
            </a: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114550"/>
            <a:ext cx="13112715"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825447"/>
            <a:ext cx="13131765" cy="2052165"/>
          </a:xfrm>
          <a:prstGeom prst="rect">
            <a:avLst/>
          </a:prstGeom>
        </p:spPr>
        <p:txBody>
          <a:bodyPr lIns="0" tIns="0" rIns="0" bIns="0" rtlCol="0" anchor="t">
            <a:spAutoFit/>
          </a:bodyPr>
          <a:lstStyle/>
          <a:p>
            <a:r>
              <a:rPr lang="en-US" sz="6400" b="1">
                <a:solidFill>
                  <a:srgbClr val="27B151"/>
                </a:solidFill>
                <a:latin typeface="Outfit Bold"/>
                <a:ea typeface="Outfit Bold"/>
                <a:cs typeface="Outfit Bold"/>
                <a:sym typeface="Outfit Bold"/>
              </a:rPr>
              <a:t>GRIEVANCE TO GO/NOT TO GO </a:t>
            </a:r>
            <a:endParaRPr lang="en-US">
              <a:sym typeface="Outfit Bold"/>
            </a:endParaRPr>
          </a:p>
          <a:p>
            <a:pPr algn="l">
              <a:lnSpc>
                <a:spcPts val="8959"/>
              </a:lnSpc>
            </a:pPr>
            <a:endParaRPr lang="en-US" sz="6350" b="1">
              <a:solidFill>
                <a:srgbClr val="27B151"/>
              </a:solidFill>
              <a:latin typeface="Outfit Bold"/>
              <a:ea typeface="Outfit Bold"/>
              <a:cs typeface="Outfit Bold"/>
            </a:endParaRP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233299" y="2360040"/>
            <a:ext cx="13131765" cy="3206327"/>
          </a:xfrm>
          <a:prstGeom prst="rect">
            <a:avLst/>
          </a:prstGeom>
        </p:spPr>
        <p:txBody>
          <a:bodyPr lIns="0" tIns="0" rIns="0" bIns="0" rtlCol="0" anchor="t">
            <a:spAutoFit/>
          </a:bodyPr>
          <a:lstStyle/>
          <a:p>
            <a:pPr algn="l">
              <a:lnSpc>
                <a:spcPts val="8959"/>
              </a:lnSpc>
            </a:pPr>
            <a:r>
              <a:rPr lang="en-US" sz="6350">
                <a:solidFill>
                  <a:srgbClr val="02468F"/>
                </a:solidFill>
                <a:latin typeface="Outfit"/>
                <a:ea typeface="Outfit"/>
                <a:cs typeface="Outfit"/>
                <a:sym typeface="Outfit"/>
              </a:rPr>
              <a:t>Grievance 3</a:t>
            </a:r>
          </a:p>
          <a:p>
            <a:r>
              <a:rPr lang="en-US" sz="3200">
                <a:solidFill>
                  <a:srgbClr val="02468F"/>
                </a:solidFill>
                <a:latin typeface="Outfit"/>
              </a:rPr>
              <a:t>Awarding</a:t>
            </a:r>
            <a:r>
              <a:rPr lang="en-US" sz="6400">
                <a:solidFill>
                  <a:srgbClr val="02468F"/>
                </a:solidFill>
                <a:latin typeface="Outfit"/>
              </a:rPr>
              <a:t> </a:t>
            </a:r>
            <a:r>
              <a:rPr lang="en-US" sz="3200">
                <a:solidFill>
                  <a:srgbClr val="02468F"/>
                </a:solidFill>
                <a:latin typeface="Outfit"/>
              </a:rPr>
              <a:t>of Overtime Shift</a:t>
            </a:r>
            <a:endParaRPr lang="en-US"/>
          </a:p>
          <a:p>
            <a:pPr>
              <a:lnSpc>
                <a:spcPts val="8959"/>
              </a:lnSpc>
            </a:pPr>
            <a:endParaRPr lang="en-US" sz="6350">
              <a:solidFill>
                <a:srgbClr val="02468F"/>
              </a:solidFill>
              <a:latin typeface="Outfit"/>
              <a:ea typeface="Outfit"/>
              <a:cs typeface="Outfit"/>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27698" y="2114550"/>
            <a:ext cx="8119610" cy="20052"/>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825447"/>
            <a:ext cx="13131765" cy="1094740"/>
          </a:xfrm>
          <a:prstGeom prst="rect">
            <a:avLst/>
          </a:prstGeom>
        </p:spPr>
        <p:txBody>
          <a:bodyPr lIns="0" tIns="0" rIns="0" bIns="0" rtlCol="0" anchor="t">
            <a:spAutoFit/>
          </a:bodyPr>
          <a:lstStyle/>
          <a:p>
            <a:pPr algn="l">
              <a:lnSpc>
                <a:spcPts val="8959"/>
              </a:lnSpc>
            </a:pPr>
            <a:r>
              <a:rPr lang="en-US" sz="6399" b="1">
                <a:solidFill>
                  <a:srgbClr val="27B151"/>
                </a:solidFill>
                <a:latin typeface="Outfit Bold"/>
                <a:ea typeface="Outfit Bold"/>
                <a:cs typeface="Outfit Bold"/>
                <a:sym typeface="Outfit Bold"/>
              </a:rPr>
              <a:t>COMMUNICATIONS</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2" name="TextBox 11">
            <a:extLst>
              <a:ext uri="{FF2B5EF4-FFF2-40B4-BE49-F238E27FC236}">
                <a16:creationId xmlns:a16="http://schemas.microsoft.com/office/drawing/2014/main" id="{B6671FA7-3BB5-4E67-A3DA-2F1CAD9F0D23}"/>
              </a:ext>
            </a:extLst>
          </p:cNvPr>
          <p:cNvSpPr txBox="1"/>
          <p:nvPr/>
        </p:nvSpPr>
        <p:spPr>
          <a:xfrm>
            <a:off x="1028700" y="2842482"/>
            <a:ext cx="16595995" cy="3600986"/>
          </a:xfrm>
          <a:prstGeom prst="rect">
            <a:avLst/>
          </a:prstGeom>
        </p:spPr>
        <p:txBody>
          <a:bodyPr wrap="square" lIns="0" tIns="0" rIns="0" bIns="0" rtlCol="0" anchor="t">
            <a:spAutoFit/>
          </a:bodyPr>
          <a:lstStyle/>
          <a:p>
            <a:r>
              <a:rPr lang="en-US" sz="3900" b="1">
                <a:solidFill>
                  <a:srgbClr val="000000"/>
                </a:solidFill>
                <a:latin typeface="Outfit SemiBold"/>
                <a:ea typeface="Outfit"/>
                <a:cs typeface="Outfit"/>
                <a:sym typeface="Outfit"/>
              </a:rPr>
              <a:t>Navigating the Member Portal</a:t>
            </a:r>
            <a:endParaRPr lang="en-US">
              <a:sym typeface="Outfit"/>
            </a:endParaRPr>
          </a:p>
          <a:p>
            <a:pPr marL="571500" indent="-571500">
              <a:buFont typeface="Arial"/>
              <a:buChar char="•"/>
            </a:pPr>
            <a:r>
              <a:rPr lang="en-US" sz="3900">
                <a:latin typeface="Outfit"/>
                <a:cs typeface="Calibri"/>
              </a:rPr>
              <a:t>Access current contracts</a:t>
            </a:r>
            <a:endParaRPr lang="en-US">
              <a:ea typeface="Calibri"/>
              <a:cs typeface="Calibri"/>
            </a:endParaRPr>
          </a:p>
          <a:p>
            <a:pPr marL="571500" indent="-571500">
              <a:buFont typeface="Arial"/>
              <a:buChar char="•"/>
            </a:pPr>
            <a:r>
              <a:rPr lang="en-US" sz="3900">
                <a:latin typeface="Outfit"/>
                <a:cs typeface="Calibri"/>
              </a:rPr>
              <a:t>Find answers to frequently asked questions</a:t>
            </a:r>
            <a:endParaRPr lang="en-US">
              <a:ea typeface="Calibri"/>
              <a:cs typeface="Calibri"/>
            </a:endParaRPr>
          </a:p>
          <a:p>
            <a:pPr marL="571500" indent="-571500">
              <a:buFont typeface="Arial"/>
              <a:buChar char="•"/>
            </a:pPr>
            <a:r>
              <a:rPr lang="en-US" sz="3900">
                <a:latin typeface="Outfit"/>
                <a:cs typeface="Calibri"/>
              </a:rPr>
              <a:t>Reference recent member emails</a:t>
            </a:r>
            <a:endParaRPr lang="en-US">
              <a:ea typeface="Calibri"/>
              <a:cs typeface="Calibri"/>
            </a:endParaRPr>
          </a:p>
          <a:p>
            <a:pPr marL="571500" indent="-571500">
              <a:buFont typeface="Arial"/>
              <a:buChar char="•"/>
            </a:pPr>
            <a:r>
              <a:rPr lang="en-US" sz="3900">
                <a:latin typeface="Outfit"/>
                <a:cs typeface="Calibri"/>
              </a:rPr>
              <a:t>Find current policies and the Constitution</a:t>
            </a:r>
            <a:endParaRPr lang="en-US">
              <a:ea typeface="Calibri"/>
              <a:cs typeface="Calibri"/>
            </a:endParaRPr>
          </a:p>
          <a:p>
            <a:pPr marL="571500" indent="-571500">
              <a:buFont typeface="Arial"/>
              <a:buChar char="•"/>
            </a:pPr>
            <a:r>
              <a:rPr lang="en-US" sz="3900">
                <a:latin typeface="Outfit"/>
                <a:cs typeface="Calibri"/>
              </a:rPr>
              <a:t>Utilize the member savings program</a:t>
            </a:r>
            <a:endParaRPr lang="en-US" sz="3850" i="1">
              <a:solidFill>
                <a:srgbClr val="000000"/>
              </a:solidFill>
              <a:latin typeface="Outfit"/>
              <a:ea typeface="Outfit"/>
              <a:cs typeface="Outfi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47750" y="2400300"/>
            <a:ext cx="4366055" cy="0"/>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777822"/>
            <a:ext cx="6785522" cy="1543050"/>
          </a:xfrm>
          <a:prstGeom prst="rect">
            <a:avLst/>
          </a:prstGeom>
        </p:spPr>
        <p:txBody>
          <a:bodyPr lIns="0" tIns="0" rIns="0" bIns="0" rtlCol="0" anchor="t">
            <a:spAutoFit/>
          </a:bodyPr>
          <a:lstStyle/>
          <a:p>
            <a:pPr algn="l">
              <a:lnSpc>
                <a:spcPts val="12599"/>
              </a:lnSpc>
            </a:pPr>
            <a:r>
              <a:rPr lang="en-US" sz="9000" b="1">
                <a:solidFill>
                  <a:srgbClr val="02468F"/>
                </a:solidFill>
                <a:latin typeface="Outfit Bold"/>
                <a:ea typeface="Outfit Bold"/>
                <a:cs typeface="Outfit Bold"/>
                <a:sym typeface="Outfit Bold"/>
              </a:rPr>
              <a:t>VALUES</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1" name="TextBox 11"/>
          <p:cNvSpPr txBox="1"/>
          <p:nvPr/>
        </p:nvSpPr>
        <p:spPr>
          <a:xfrm>
            <a:off x="1043372" y="2935555"/>
            <a:ext cx="9321815" cy="1282402"/>
          </a:xfrm>
          <a:prstGeom prst="rect">
            <a:avLst/>
          </a:prstGeom>
        </p:spPr>
        <p:txBody>
          <a:bodyPr wrap="square" lIns="0" tIns="0" rIns="0" bIns="0" rtlCol="0" anchor="t">
            <a:spAutoFit/>
          </a:bodyPr>
          <a:lstStyle/>
          <a:p>
            <a:pPr algn="l">
              <a:lnSpc>
                <a:spcPts val="5040"/>
              </a:lnSpc>
            </a:pPr>
            <a:r>
              <a:rPr lang="en-US" sz="4200" b="1">
                <a:solidFill>
                  <a:srgbClr val="27B151"/>
                </a:solidFill>
                <a:latin typeface="Outfit Bold"/>
                <a:ea typeface="Outfit Bold"/>
                <a:cs typeface="Outfit Bold"/>
                <a:sym typeface="Outfit Bold"/>
              </a:rPr>
              <a:t>ACCOUNTABILITY: </a:t>
            </a:r>
          </a:p>
          <a:p>
            <a:pPr>
              <a:lnSpc>
                <a:spcPts val="5040"/>
              </a:lnSpc>
            </a:pPr>
            <a:r>
              <a:rPr lang="en-US" sz="4200">
                <a:latin typeface="Outfit"/>
                <a:ea typeface="Outfit"/>
                <a:cs typeface="Outfit"/>
                <a:sym typeface="Outfit"/>
              </a:rPr>
              <a:t>RESPONSIBLE FOR OUR ACTIONS.</a:t>
            </a:r>
            <a:endParaRPr lang="en-US" sz="4200">
              <a:latin typeface="Outfit"/>
              <a:ea typeface="Outfit"/>
              <a:cs typeface="Outfit"/>
            </a:endParaRPr>
          </a:p>
        </p:txBody>
      </p:sp>
      <p:sp>
        <p:nvSpPr>
          <p:cNvPr id="12" name="TextBox 12"/>
          <p:cNvSpPr txBox="1"/>
          <p:nvPr/>
        </p:nvSpPr>
        <p:spPr>
          <a:xfrm>
            <a:off x="1048753" y="4760093"/>
            <a:ext cx="11297700" cy="1276350"/>
          </a:xfrm>
          <a:prstGeom prst="rect">
            <a:avLst/>
          </a:prstGeom>
        </p:spPr>
        <p:txBody>
          <a:bodyPr lIns="0" tIns="0" rIns="0" bIns="0" rtlCol="0" anchor="t">
            <a:spAutoFit/>
          </a:bodyPr>
          <a:lstStyle/>
          <a:p>
            <a:pPr algn="l">
              <a:lnSpc>
                <a:spcPts val="5040"/>
              </a:lnSpc>
            </a:pPr>
            <a:r>
              <a:rPr lang="en-US" sz="4200" b="1">
                <a:solidFill>
                  <a:srgbClr val="27B151"/>
                </a:solidFill>
                <a:latin typeface="Outfit Bold"/>
                <a:ea typeface="Outfit Bold"/>
                <a:cs typeface="Outfit Bold"/>
                <a:sym typeface="Outfit Bold"/>
              </a:rPr>
              <a:t>SOLIDARITY: </a:t>
            </a:r>
          </a:p>
          <a:p>
            <a:pPr algn="l">
              <a:lnSpc>
                <a:spcPts val="5040"/>
              </a:lnSpc>
            </a:pPr>
            <a:r>
              <a:rPr lang="en-US" sz="4200">
                <a:solidFill>
                  <a:srgbClr val="000000"/>
                </a:solidFill>
                <a:latin typeface="Outfit"/>
                <a:ea typeface="Outfit"/>
                <a:cs typeface="Outfit"/>
                <a:sym typeface="Outfit"/>
              </a:rPr>
              <a:t>WE ACCOMPLISH MORE WHEN WE WORK TOGETHER.</a:t>
            </a:r>
          </a:p>
        </p:txBody>
      </p:sp>
      <p:sp>
        <p:nvSpPr>
          <p:cNvPr id="13" name="TextBox 13"/>
          <p:cNvSpPr txBox="1"/>
          <p:nvPr/>
        </p:nvSpPr>
        <p:spPr>
          <a:xfrm>
            <a:off x="1028700" y="7226317"/>
            <a:ext cx="16543722" cy="1923604"/>
          </a:xfrm>
          <a:prstGeom prst="rect">
            <a:avLst/>
          </a:prstGeom>
        </p:spPr>
        <p:txBody>
          <a:bodyPr lIns="0" tIns="0" rIns="0" bIns="0" rtlCol="0" anchor="t">
            <a:spAutoFit/>
          </a:bodyPr>
          <a:lstStyle/>
          <a:p>
            <a:pPr algn="l">
              <a:lnSpc>
                <a:spcPts val="5040"/>
              </a:lnSpc>
            </a:pPr>
            <a:r>
              <a:rPr lang="en-US" sz="4200" b="1">
                <a:solidFill>
                  <a:srgbClr val="27B151"/>
                </a:solidFill>
                <a:latin typeface="Outfit Bold"/>
                <a:ea typeface="Outfit Bold"/>
                <a:cs typeface="Outfit Bold"/>
                <a:sym typeface="Outfit Bold"/>
              </a:rPr>
              <a:t>RESPECT: </a:t>
            </a:r>
          </a:p>
          <a:p>
            <a:pPr algn="l">
              <a:lnSpc>
                <a:spcPts val="5040"/>
              </a:lnSpc>
            </a:pPr>
            <a:r>
              <a:rPr lang="en-US" sz="4200">
                <a:solidFill>
                  <a:srgbClr val="000000"/>
                </a:solidFill>
                <a:latin typeface="Outfit"/>
                <a:ea typeface="Outfit"/>
                <a:cs typeface="Outfit"/>
                <a:sym typeface="Outfit"/>
              </a:rPr>
              <a:t>CREATING A CULTURE OF DIVERSITY, DIGNITY AND INCLUSIVENESS.</a:t>
            </a:r>
            <a:endParaRPr lang="en-US" sz="4200">
              <a:solidFill>
                <a:srgbClr val="000000"/>
              </a:solidFill>
              <a:latin typeface="Outfit"/>
              <a:ea typeface="Outfit"/>
              <a:cs typeface="Outfi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AutoShape 2"/>
          <p:cNvSpPr/>
          <p:nvPr/>
        </p:nvSpPr>
        <p:spPr>
          <a:xfrm>
            <a:off x="1027698" y="2114550"/>
            <a:ext cx="8119610" cy="20052"/>
          </a:xfrm>
          <a:prstGeom prst="line">
            <a:avLst/>
          </a:prstGeom>
          <a:ln w="76200" cap="rnd">
            <a:solidFill>
              <a:srgbClr val="02468F"/>
            </a:solidFill>
            <a:prstDash val="sysDot"/>
            <a:headEnd type="none" w="sm" len="sm"/>
            <a:tailEnd type="none" w="sm" len="sm"/>
          </a:ln>
        </p:spPr>
        <p:txBody>
          <a:bodyPr/>
          <a:lstStyle/>
          <a:p>
            <a:endParaRPr lang="en-CA"/>
          </a:p>
        </p:txBody>
      </p:sp>
      <p:grpSp>
        <p:nvGrpSpPr>
          <p:cNvPr id="3" name="Group 3"/>
          <p:cNvGrpSpPr/>
          <p:nvPr/>
        </p:nvGrpSpPr>
        <p:grpSpPr>
          <a:xfrm>
            <a:off x="0" y="9331273"/>
            <a:ext cx="18490765" cy="984302"/>
            <a:chOff x="0" y="-47625"/>
            <a:chExt cx="4869996" cy="259240"/>
          </a:xfrm>
        </p:grpSpPr>
        <p:sp>
          <p:nvSpPr>
            <p:cNvPr id="4" name="Freeform 4"/>
            <p:cNvSpPr/>
            <p:nvPr/>
          </p:nvSpPr>
          <p:spPr>
            <a:xfrm>
              <a:off x="0" y="0"/>
              <a:ext cx="4869996" cy="211615"/>
            </a:xfrm>
            <a:custGeom>
              <a:avLst/>
              <a:gdLst/>
              <a:ahLst/>
              <a:cxnLst/>
              <a:rect l="l" t="t" r="r" b="b"/>
              <a:pathLst>
                <a:path w="4869996" h="211615">
                  <a:moveTo>
                    <a:pt x="0" y="0"/>
                  </a:moveTo>
                  <a:lnTo>
                    <a:pt x="4869996" y="0"/>
                  </a:lnTo>
                  <a:lnTo>
                    <a:pt x="4869996" y="211615"/>
                  </a:lnTo>
                  <a:lnTo>
                    <a:pt x="0" y="211615"/>
                  </a:lnTo>
                  <a:close/>
                </a:path>
              </a:pathLst>
            </a:custGeom>
            <a:solidFill>
              <a:srgbClr val="02468F"/>
            </a:solidFill>
          </p:spPr>
          <p:txBody>
            <a:bodyPr/>
            <a:lstStyle/>
            <a:p>
              <a:endParaRPr lang="en-CA"/>
            </a:p>
          </p:txBody>
        </p:sp>
        <p:sp>
          <p:nvSpPr>
            <p:cNvPr id="5" name="TextBox 5"/>
            <p:cNvSpPr txBox="1"/>
            <p:nvPr/>
          </p:nvSpPr>
          <p:spPr>
            <a:xfrm>
              <a:off x="0" y="-47625"/>
              <a:ext cx="4869996" cy="259240"/>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15967128" y="-2320872"/>
            <a:ext cx="4641743" cy="464174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9DF32"/>
              </a:solidFill>
              <a:prstDash val="sysDot"/>
              <a:miter/>
            </a:ln>
          </p:spPr>
          <p:txBody>
            <a:bodyPr/>
            <a:lstStyle/>
            <a:p>
              <a:endParaRPr lang="en-CA"/>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028700" y="825447"/>
            <a:ext cx="13131765" cy="1094740"/>
          </a:xfrm>
          <a:prstGeom prst="rect">
            <a:avLst/>
          </a:prstGeom>
        </p:spPr>
        <p:txBody>
          <a:bodyPr lIns="0" tIns="0" rIns="0" bIns="0" rtlCol="0" anchor="t">
            <a:spAutoFit/>
          </a:bodyPr>
          <a:lstStyle/>
          <a:p>
            <a:pPr algn="l">
              <a:lnSpc>
                <a:spcPts val="8959"/>
              </a:lnSpc>
            </a:pPr>
            <a:r>
              <a:rPr lang="en-US" sz="6399" b="1">
                <a:solidFill>
                  <a:srgbClr val="27B151"/>
                </a:solidFill>
                <a:latin typeface="Outfit Bold"/>
                <a:ea typeface="Outfit Bold"/>
                <a:cs typeface="Outfit Bold"/>
                <a:sym typeface="Outfit Bold"/>
              </a:rPr>
              <a:t>COMMUNICATIONS</a:t>
            </a:r>
          </a:p>
        </p:txBody>
      </p:sp>
      <p:sp>
        <p:nvSpPr>
          <p:cNvPr id="10" name="TextBox 10"/>
          <p:cNvSpPr txBox="1"/>
          <p:nvPr/>
        </p:nvSpPr>
        <p:spPr>
          <a:xfrm>
            <a:off x="11061630" y="9670395"/>
            <a:ext cx="6197670" cy="405765"/>
          </a:xfrm>
          <a:prstGeom prst="rect">
            <a:avLst/>
          </a:prstGeom>
        </p:spPr>
        <p:txBody>
          <a:bodyPr lIns="0" tIns="0" rIns="0" bIns="0" rtlCol="0" anchor="t">
            <a:spAutoFit/>
          </a:bodyPr>
          <a:lstStyle/>
          <a:p>
            <a:pPr algn="r">
              <a:lnSpc>
                <a:spcPts val="3359"/>
              </a:lnSpc>
            </a:pPr>
            <a:r>
              <a:rPr lang="en-US" sz="2400" b="1">
                <a:solidFill>
                  <a:srgbClr val="FFFFFF"/>
                </a:solidFill>
                <a:latin typeface="Outfit Bold"/>
                <a:ea typeface="Outfit Bold"/>
                <a:cs typeface="Outfit Bold"/>
                <a:sym typeface="Outfit Bold"/>
              </a:rPr>
              <a:t>MEMBER ADVOCATE TRAINING</a:t>
            </a:r>
          </a:p>
        </p:txBody>
      </p:sp>
      <p:sp>
        <p:nvSpPr>
          <p:cNvPr id="12" name="TextBox 11">
            <a:extLst>
              <a:ext uri="{FF2B5EF4-FFF2-40B4-BE49-F238E27FC236}">
                <a16:creationId xmlns:a16="http://schemas.microsoft.com/office/drawing/2014/main" id="{B6671FA7-3BB5-4E67-A3DA-2F1CAD9F0D23}"/>
              </a:ext>
            </a:extLst>
          </p:cNvPr>
          <p:cNvSpPr txBox="1"/>
          <p:nvPr/>
        </p:nvSpPr>
        <p:spPr>
          <a:xfrm>
            <a:off x="1028700" y="2842482"/>
            <a:ext cx="16595995" cy="3600986"/>
          </a:xfrm>
          <a:prstGeom prst="rect">
            <a:avLst/>
          </a:prstGeom>
        </p:spPr>
        <p:txBody>
          <a:bodyPr wrap="square" lIns="0" tIns="0" rIns="0" bIns="0" rtlCol="0" anchor="t">
            <a:spAutoFit/>
          </a:bodyPr>
          <a:lstStyle/>
          <a:p>
            <a:r>
              <a:rPr lang="en-US" sz="3900" b="1">
                <a:solidFill>
                  <a:srgbClr val="000000"/>
                </a:solidFill>
                <a:latin typeface="Outfit SemiBold"/>
                <a:sym typeface="Outfit"/>
              </a:rPr>
              <a:t>Social Media</a:t>
            </a:r>
            <a:endParaRPr lang="en-US">
              <a:sym typeface="Outfit"/>
            </a:endParaRPr>
          </a:p>
          <a:p>
            <a:pPr marL="571500" indent="-571500">
              <a:buFont typeface="Arial"/>
              <a:buChar char="•"/>
            </a:pPr>
            <a:r>
              <a:rPr lang="en-US" sz="3900">
                <a:solidFill>
                  <a:srgbClr val="000000"/>
                </a:solidFill>
                <a:latin typeface="Outfit"/>
                <a:sym typeface="Outfit"/>
              </a:rPr>
              <a:t>Engaging with MAHCP on social media increases reach (meaning more people see our content) and helps strengthen our online presence. </a:t>
            </a:r>
            <a:endParaRPr lang="en-US">
              <a:ea typeface="Calibri"/>
              <a:cs typeface="Calibri"/>
            </a:endParaRPr>
          </a:p>
          <a:p>
            <a:pPr marL="571500" indent="-571500">
              <a:buFont typeface="Arial"/>
              <a:buChar char="•"/>
            </a:pPr>
            <a:r>
              <a:rPr lang="en-US" sz="3900">
                <a:solidFill>
                  <a:srgbClr val="000000"/>
                </a:solidFill>
                <a:latin typeface="Outfit"/>
                <a:ea typeface="Outfit"/>
                <a:cs typeface="Outfit"/>
                <a:sym typeface="Outfit"/>
              </a:rPr>
              <a:t>Follow us on Facebook, Instagram, or LinkedIn to learn about MAHCP in the media, read member profiles and understand our diverse membership.</a:t>
            </a:r>
            <a:endParaRPr lang="en-US">
              <a:ea typeface="Calibri"/>
              <a:cs typeface="Calibri"/>
            </a:endParaRPr>
          </a:p>
        </p:txBody>
      </p:sp>
      <p:pic>
        <p:nvPicPr>
          <p:cNvPr id="11" name="Picture 10">
            <a:extLst>
              <a:ext uri="{FF2B5EF4-FFF2-40B4-BE49-F238E27FC236}">
                <a16:creationId xmlns:a16="http://schemas.microsoft.com/office/drawing/2014/main" id="{A7C52D0D-2834-F36C-3B43-8C80E49FBCAE}"/>
              </a:ext>
            </a:extLst>
          </p:cNvPr>
          <p:cNvPicPr>
            <a:picLocks noChangeAspect="1"/>
          </p:cNvPicPr>
          <p:nvPr/>
        </p:nvPicPr>
        <p:blipFill>
          <a:blip r:embed="rId3"/>
          <a:stretch>
            <a:fillRect/>
          </a:stretch>
        </p:blipFill>
        <p:spPr>
          <a:xfrm>
            <a:off x="1514900" y="7866458"/>
            <a:ext cx="14692897" cy="1225400"/>
          </a:xfrm>
          <a:prstGeom prst="rect">
            <a:avLst/>
          </a:prstGeom>
        </p:spPr>
      </p:pic>
    </p:spTree>
    <p:extLst>
      <p:ext uri="{BB962C8B-B14F-4D97-AF65-F5344CB8AC3E}">
        <p14:creationId xmlns:p14="http://schemas.microsoft.com/office/powerpoint/2010/main" val="41642690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27B151"/>
        </a:solidFill>
        <a:effectLst/>
      </p:bgPr>
    </p:bg>
    <p:spTree>
      <p:nvGrpSpPr>
        <p:cNvPr id="1" name=""/>
        <p:cNvGrpSpPr/>
        <p:nvPr/>
      </p:nvGrpSpPr>
      <p:grpSpPr>
        <a:xfrm>
          <a:off x="0" y="0"/>
          <a:ext cx="0" cy="0"/>
          <a:chOff x="0" y="0"/>
          <a:chExt cx="0" cy="0"/>
        </a:xfrm>
      </p:grpSpPr>
      <p:sp>
        <p:nvSpPr>
          <p:cNvPr id="2" name="Freeform 2"/>
          <p:cNvSpPr/>
          <p:nvPr/>
        </p:nvSpPr>
        <p:spPr>
          <a:xfrm>
            <a:off x="1730742" y="-2269758"/>
            <a:ext cx="14826517" cy="14826517"/>
          </a:xfrm>
          <a:custGeom>
            <a:avLst/>
            <a:gdLst/>
            <a:ahLst/>
            <a:cxnLst/>
            <a:rect l="l" t="t" r="r" b="b"/>
            <a:pathLst>
              <a:path w="14826517" h="14826517">
                <a:moveTo>
                  <a:pt x="0" y="0"/>
                </a:moveTo>
                <a:lnTo>
                  <a:pt x="14826516" y="0"/>
                </a:lnTo>
                <a:lnTo>
                  <a:pt x="14826516" y="14826516"/>
                </a:lnTo>
                <a:lnTo>
                  <a:pt x="0" y="148265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1730742" y="3771863"/>
            <a:ext cx="14826517" cy="1311023"/>
          </a:xfrm>
          <a:prstGeom prst="rect">
            <a:avLst/>
          </a:prstGeom>
        </p:spPr>
        <p:txBody>
          <a:bodyPr lIns="0" tIns="0" rIns="0" bIns="0" rtlCol="0" anchor="t">
            <a:spAutoFit/>
          </a:bodyPr>
          <a:lstStyle/>
          <a:p>
            <a:pPr marL="0" lvl="0" indent="0" algn="ctr">
              <a:lnSpc>
                <a:spcPts val="9792"/>
              </a:lnSpc>
            </a:pPr>
            <a:r>
              <a:rPr lang="en-US" sz="10200" b="1">
                <a:solidFill>
                  <a:srgbClr val="FAFEFF"/>
                </a:solidFill>
                <a:latin typeface="Outfit Bold"/>
                <a:ea typeface="Outfit Bold"/>
                <a:cs typeface="Outfit Bold"/>
                <a:sym typeface="Outfit Bold"/>
              </a:rPr>
              <a:t>CONGRATULATIONS!</a:t>
            </a:r>
          </a:p>
        </p:txBody>
      </p:sp>
      <p:sp>
        <p:nvSpPr>
          <p:cNvPr id="4" name="TextBox 4"/>
          <p:cNvSpPr txBox="1"/>
          <p:nvPr/>
        </p:nvSpPr>
        <p:spPr>
          <a:xfrm>
            <a:off x="1909241" y="5529250"/>
            <a:ext cx="14826517" cy="1810131"/>
          </a:xfrm>
          <a:prstGeom prst="rect">
            <a:avLst/>
          </a:prstGeom>
        </p:spPr>
        <p:txBody>
          <a:bodyPr lIns="0" tIns="0" rIns="0" bIns="0" rtlCol="0" anchor="t">
            <a:spAutoFit/>
          </a:bodyPr>
          <a:lstStyle/>
          <a:p>
            <a:pPr algn="ctr">
              <a:lnSpc>
                <a:spcPts val="6912"/>
              </a:lnSpc>
            </a:pPr>
            <a:r>
              <a:rPr lang="en-US" sz="7200">
                <a:solidFill>
                  <a:srgbClr val="FAFEFF"/>
                </a:solidFill>
                <a:latin typeface="Outfit"/>
                <a:ea typeface="Outfit"/>
                <a:cs typeface="Outfit"/>
                <a:sym typeface="Outfit"/>
              </a:rPr>
              <a:t>Welcome our newest </a:t>
            </a:r>
          </a:p>
          <a:p>
            <a:pPr marL="0" lvl="0" indent="0" algn="ctr">
              <a:lnSpc>
                <a:spcPts val="6912"/>
              </a:lnSpc>
            </a:pPr>
            <a:r>
              <a:rPr lang="en-US" sz="7200">
                <a:solidFill>
                  <a:srgbClr val="FAFEFF"/>
                </a:solidFill>
                <a:latin typeface="Outfit"/>
                <a:ea typeface="Outfit"/>
                <a:cs typeface="Outfit"/>
                <a:sym typeface="Outfit"/>
              </a:rPr>
              <a:t>MAHCP Member Advocates!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11890</Words>
  <Application>Microsoft Office PowerPoint</Application>
  <PresentationFormat>Custom</PresentationFormat>
  <Paragraphs>1124</Paragraphs>
  <Slides>91</Slides>
  <Notes>91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91</vt:i4>
      </vt:variant>
    </vt:vector>
  </HeadingPairs>
  <TitlesOfParts>
    <vt:vector size="104" baseType="lpstr">
      <vt:lpstr>Wingdings</vt:lpstr>
      <vt:lpstr>Calibri</vt:lpstr>
      <vt:lpstr>Outfit Medium</vt:lpstr>
      <vt:lpstr>Outfit Thin</vt:lpstr>
      <vt:lpstr>Outfit SemiBold</vt:lpstr>
      <vt:lpstr>Outfit Bold</vt:lpstr>
      <vt:lpstr>Outfit Semi-Bold</vt:lpstr>
      <vt:lpstr>Outfit</vt:lpstr>
      <vt:lpstr>Courier New</vt:lpstr>
      <vt:lpstr>Wingdings,Sans-Serif</vt:lpstr>
      <vt:lpstr>Arial,Sans-Serif</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MA-Training-Presentation</dc:title>
  <dc:creator>Rachiel Langit</dc:creator>
  <cp:lastModifiedBy>Karen Viveiros</cp:lastModifiedBy>
  <cp:revision>4</cp:revision>
  <cp:lastPrinted>2024-11-05T15:35:48Z</cp:lastPrinted>
  <dcterms:created xsi:type="dcterms:W3CDTF">2006-08-16T00:00:00Z</dcterms:created>
  <dcterms:modified xsi:type="dcterms:W3CDTF">2024-11-25T19:49:42Z</dcterms:modified>
  <dc:identifier>DAGUmWbLtnk</dc:identifier>
</cp:coreProperties>
</file>