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80" r:id="rId4"/>
    <p:sldId id="259" r:id="rId5"/>
    <p:sldId id="281" r:id="rId6"/>
    <p:sldId id="282" r:id="rId7"/>
    <p:sldId id="261" r:id="rId8"/>
    <p:sldId id="262" r:id="rId9"/>
    <p:sldId id="263" r:id="rId10"/>
    <p:sldId id="264" r:id="rId11"/>
    <p:sldId id="265" r:id="rId12"/>
    <p:sldId id="283" r:id="rId13"/>
  </p:sldIdLst>
  <p:sldSz cx="18288000" cy="10287000"/>
  <p:notesSz cx="6858000" cy="9144000"/>
  <p:embeddedFontLst>
    <p:embeddedFont>
      <p:font typeface="Hepta Slab SemiBold" pitchFamily="2" charset="0"/>
      <p:bold r:id="rId15"/>
    </p:embeddedFont>
    <p:embeddedFont>
      <p:font typeface="Open Sans" panose="020B0606030504020204" pitchFamily="34" charset="0"/>
      <p:regular r:id="rId16"/>
      <p:bold r:id="rId17"/>
      <p:italic r:id="rId18"/>
      <p:boldItalic r:id="rId19"/>
    </p:embeddedFont>
    <p:embeddedFont>
      <p:font typeface="Open Sans Bold" panose="020B0806030504020204" pitchFamily="34" charset="0"/>
      <p:bold r:id="rId20"/>
    </p:embeddedFont>
    <p:embeddedFont>
      <p:font typeface="Open Sans Bold Bold" panose="020B0604020202020204" charset="0"/>
      <p:regular r:id="rId21"/>
    </p:embeddedFont>
    <p:embeddedFont>
      <p:font typeface="Outfit" pitchFamily="2" charset="0"/>
      <p:regular r:id="rId22"/>
      <p:bold r:id="rId23"/>
    </p:embeddedFont>
    <p:embeddedFont>
      <p:font typeface="Outfit Black" pitchFamily="2" charset="0"/>
      <p:bold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468F"/>
    <a:srgbClr val="27B0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744AC1-FCD4-4CD6-A7B0-73F20992EF0C}" v="3" dt="2024-05-15T19:47:24.0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3820" autoAdjust="0"/>
  </p:normalViewPr>
  <p:slideViewPr>
    <p:cSldViewPr>
      <p:cViewPr varScale="1">
        <p:scale>
          <a:sx n="41" d="100"/>
          <a:sy n="41" d="100"/>
        </p:scale>
        <p:origin x="336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C5629D-0CC8-4E48-A54C-4A68E1266190}" type="datetimeFigureOut">
              <a:rPr lang="en-CA" smtClean="0"/>
              <a:t>2024-11-25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628162-1BD2-4B85-96BC-1832D43BE19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60988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628162-1BD2-4B85-96BC-1832D43BE199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051063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628162-1BD2-4B85-96BC-1832D43BE199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49786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628162-1BD2-4B85-96BC-1832D43BE199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473815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628162-1BD2-4B85-96BC-1832D43BE199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00149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mailto:info@mahcp.ca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29590" y="-457299"/>
            <a:ext cx="5941158" cy="10879857"/>
          </a:xfrm>
          <a:custGeom>
            <a:avLst/>
            <a:gdLst/>
            <a:ahLst/>
            <a:cxnLst/>
            <a:rect l="l" t="t" r="r" b="b"/>
            <a:pathLst>
              <a:path w="5941158" h="10879857">
                <a:moveTo>
                  <a:pt x="0" y="0"/>
                </a:moveTo>
                <a:lnTo>
                  <a:pt x="5941158" y="0"/>
                </a:lnTo>
                <a:lnTo>
                  <a:pt x="5941158" y="10879857"/>
                </a:lnTo>
                <a:lnTo>
                  <a:pt x="0" y="108798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2084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4593212" y="-1622891"/>
            <a:ext cx="5119218" cy="12045448"/>
          </a:xfrm>
          <a:custGeom>
            <a:avLst/>
            <a:gdLst/>
            <a:ahLst/>
            <a:cxnLst/>
            <a:rect l="l" t="t" r="r" b="b"/>
            <a:pathLst>
              <a:path w="5119218" h="12045448">
                <a:moveTo>
                  <a:pt x="0" y="0"/>
                </a:moveTo>
                <a:lnTo>
                  <a:pt x="5119218" y="0"/>
                </a:lnTo>
                <a:lnTo>
                  <a:pt x="5119218" y="12045449"/>
                </a:lnTo>
                <a:lnTo>
                  <a:pt x="0" y="120454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1890" r="-24975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Freeform 4"/>
          <p:cNvSpPr/>
          <p:nvPr/>
        </p:nvSpPr>
        <p:spPr>
          <a:xfrm>
            <a:off x="9294015" y="0"/>
            <a:ext cx="5312882" cy="11201629"/>
          </a:xfrm>
          <a:custGeom>
            <a:avLst/>
            <a:gdLst/>
            <a:ahLst/>
            <a:cxnLst/>
            <a:rect l="l" t="t" r="r" b="b"/>
            <a:pathLst>
              <a:path w="5312882" h="11201629">
                <a:moveTo>
                  <a:pt x="0" y="0"/>
                </a:moveTo>
                <a:lnTo>
                  <a:pt x="5312882" y="0"/>
                </a:lnTo>
                <a:lnTo>
                  <a:pt x="5312882" y="11201629"/>
                </a:lnTo>
                <a:lnTo>
                  <a:pt x="0" y="112016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3323" r="-102934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Freeform 5"/>
          <p:cNvSpPr/>
          <p:nvPr/>
        </p:nvSpPr>
        <p:spPr>
          <a:xfrm>
            <a:off x="13356232" y="0"/>
            <a:ext cx="6347651" cy="11574395"/>
          </a:xfrm>
          <a:custGeom>
            <a:avLst/>
            <a:gdLst/>
            <a:ahLst/>
            <a:cxnLst/>
            <a:rect l="l" t="t" r="r" b="b"/>
            <a:pathLst>
              <a:path w="6346062" h="11574395">
                <a:moveTo>
                  <a:pt x="0" y="0"/>
                </a:moveTo>
                <a:lnTo>
                  <a:pt x="6346062" y="0"/>
                </a:lnTo>
                <a:lnTo>
                  <a:pt x="6346062" y="11574395"/>
                </a:lnTo>
                <a:lnTo>
                  <a:pt x="0" y="115743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26120" r="-52157" b="-1717"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6" name="Group 6"/>
          <p:cNvGrpSpPr/>
          <p:nvPr/>
        </p:nvGrpSpPr>
        <p:grpSpPr>
          <a:xfrm>
            <a:off x="-222930" y="6252114"/>
            <a:ext cx="23463929" cy="3682025"/>
            <a:chOff x="0" y="0"/>
            <a:chExt cx="4316519" cy="96975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316519" cy="969751"/>
            </a:xfrm>
            <a:custGeom>
              <a:avLst/>
              <a:gdLst/>
              <a:ahLst/>
              <a:cxnLst/>
              <a:rect l="l" t="t" r="r" b="b"/>
              <a:pathLst>
                <a:path w="4316519" h="969751">
                  <a:moveTo>
                    <a:pt x="0" y="0"/>
                  </a:moveTo>
                  <a:lnTo>
                    <a:pt x="4316519" y="0"/>
                  </a:lnTo>
                  <a:lnTo>
                    <a:pt x="4316519" y="969751"/>
                  </a:lnTo>
                  <a:lnTo>
                    <a:pt x="0" y="969751"/>
                  </a:lnTo>
                  <a:close/>
                </a:path>
              </a:pathLst>
            </a:custGeom>
            <a:solidFill>
              <a:srgbClr val="02468F"/>
            </a:solidFill>
          </p:spPr>
          <p:txBody>
            <a:bodyPr/>
            <a:lstStyle/>
            <a:p>
              <a:endParaRPr lang="en-CA" dirty="0">
                <a:solidFill>
                  <a:srgbClr val="02468F"/>
                </a:solidFill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4316519" cy="10269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srgbClr val="02468F"/>
                </a:solidFill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-4305778">
            <a:off x="10617994" y="470680"/>
            <a:ext cx="2092559" cy="191386"/>
          </a:xfrm>
          <a:custGeom>
            <a:avLst/>
            <a:gdLst/>
            <a:ahLst/>
            <a:cxnLst/>
            <a:rect l="l" t="t" r="r" b="b"/>
            <a:pathLst>
              <a:path w="2092559" h="191386">
                <a:moveTo>
                  <a:pt x="0" y="0"/>
                </a:moveTo>
                <a:lnTo>
                  <a:pt x="2092559" y="0"/>
                </a:lnTo>
                <a:lnTo>
                  <a:pt x="2092559" y="191386"/>
                </a:lnTo>
                <a:lnTo>
                  <a:pt x="0" y="1913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301" b="-3301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0" name="Freeform 10"/>
          <p:cNvSpPr/>
          <p:nvPr/>
        </p:nvSpPr>
        <p:spPr>
          <a:xfrm rot="-6514845">
            <a:off x="10851321" y="9743623"/>
            <a:ext cx="1962934" cy="191386"/>
          </a:xfrm>
          <a:custGeom>
            <a:avLst/>
            <a:gdLst/>
            <a:ahLst/>
            <a:cxnLst/>
            <a:rect l="l" t="t" r="r" b="b"/>
            <a:pathLst>
              <a:path w="1962934" h="191386">
                <a:moveTo>
                  <a:pt x="0" y="0"/>
                </a:moveTo>
                <a:lnTo>
                  <a:pt x="1962934" y="0"/>
                </a:lnTo>
                <a:lnTo>
                  <a:pt x="1962934" y="191386"/>
                </a:lnTo>
                <a:lnTo>
                  <a:pt x="0" y="1913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2" name="TextBox 12"/>
          <p:cNvSpPr txBox="1"/>
          <p:nvPr/>
        </p:nvSpPr>
        <p:spPr>
          <a:xfrm>
            <a:off x="424561" y="5599135"/>
            <a:ext cx="13456520" cy="2820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05"/>
              </a:lnSpc>
            </a:pPr>
            <a:endParaRPr dirty="0"/>
          </a:p>
          <a:p>
            <a:pPr>
              <a:lnSpc>
                <a:spcPts val="8471"/>
              </a:lnSpc>
            </a:pPr>
            <a:r>
              <a:rPr lang="en-US" sz="8000" b="1" dirty="0">
                <a:solidFill>
                  <a:srgbClr val="F7F8F9"/>
                </a:solidFill>
                <a:latin typeface="Outfit Black" pitchFamily="2" charset="0"/>
              </a:rPr>
              <a:t>WELCOME TO MAHCP</a:t>
            </a:r>
          </a:p>
          <a:p>
            <a:pPr>
              <a:lnSpc>
                <a:spcPts val="4859"/>
              </a:lnSpc>
            </a:pPr>
            <a:endParaRPr lang="en-US" sz="7059" dirty="0">
              <a:solidFill>
                <a:srgbClr val="F7F8F9"/>
              </a:solidFill>
              <a:latin typeface="Open Sans Bold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45748" y="7541259"/>
            <a:ext cx="11664273" cy="87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9"/>
              </a:lnSpc>
            </a:pPr>
            <a:r>
              <a:rPr lang="en-US" sz="5149" dirty="0">
                <a:solidFill>
                  <a:srgbClr val="F7F8F9"/>
                </a:solidFill>
                <a:latin typeface="Hepta Slab SemiBold" pitchFamily="2" charset="0"/>
                <a:cs typeface="Hepta Slab SemiBold" pitchFamily="2" charset="0"/>
              </a:rPr>
              <a:t>New member orientation</a:t>
            </a:r>
          </a:p>
        </p:txBody>
      </p:sp>
      <p:pic>
        <p:nvPicPr>
          <p:cNvPr id="15" name="Picture 14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35E3BE65-2049-FDB7-BEC4-D1351C5B3A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5513" y="7980679"/>
            <a:ext cx="3997785" cy="148584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A6EB21F0-037D-9E9C-3B8F-F7028FB1D1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8808" y="-952500"/>
            <a:ext cx="21492303" cy="147066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8915718" y="1485900"/>
            <a:ext cx="10555345" cy="1004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03"/>
              </a:lnSpc>
            </a:pPr>
            <a:r>
              <a:rPr lang="en-US" sz="8000" dirty="0">
                <a:solidFill>
                  <a:schemeClr val="bg1"/>
                </a:solidFill>
                <a:highlight>
                  <a:srgbClr val="02468F"/>
                </a:highlight>
                <a:latin typeface="Outfit Black" pitchFamily="2" charset="0"/>
              </a:rPr>
              <a:t>GET INVOLVED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686800" y="2857500"/>
            <a:ext cx="8369836" cy="56141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55641" lvl="1" indent="-377820">
              <a:lnSpc>
                <a:spcPts val="4899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Outfit" pitchFamily="2" charset="0"/>
              </a:rPr>
              <a:t>Participate in virtual meetings, town halls</a:t>
            </a:r>
          </a:p>
          <a:p>
            <a:pPr marL="755641" lvl="1" indent="-377820">
              <a:lnSpc>
                <a:spcPts val="4899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Outfit" pitchFamily="2" charset="0"/>
              </a:rPr>
              <a:t>Fill out MAHCP member surveys</a:t>
            </a:r>
          </a:p>
          <a:p>
            <a:pPr marL="755641" lvl="1" indent="-377820">
              <a:lnSpc>
                <a:spcPts val="4899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Outfit" pitchFamily="2" charset="0"/>
              </a:rPr>
              <a:t>Submit proposals for bargaining</a:t>
            </a:r>
          </a:p>
          <a:p>
            <a:pPr marL="755641" lvl="1" indent="-377820">
              <a:lnSpc>
                <a:spcPts val="4899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Outfit" pitchFamily="2" charset="0"/>
              </a:rPr>
              <a:t>Volunteer as a Member Advocate </a:t>
            </a:r>
          </a:p>
          <a:p>
            <a:pPr marL="755641" lvl="1" indent="-377820">
              <a:lnSpc>
                <a:spcPts val="4899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Outfit" pitchFamily="2" charset="0"/>
              </a:rPr>
              <a:t>Represent your peers on MAHCP Executive Council/committees</a:t>
            </a:r>
          </a:p>
          <a:p>
            <a:pPr>
              <a:lnSpc>
                <a:spcPts val="4899"/>
              </a:lnSpc>
            </a:pPr>
            <a:endParaRPr lang="en-US" sz="3499" dirty="0">
              <a:solidFill>
                <a:srgbClr val="000000"/>
              </a:solidFill>
              <a:latin typeface="Outfit" pitchFamily="2" charset="0"/>
            </a:endParaRPr>
          </a:p>
          <a:p>
            <a:pPr>
              <a:lnSpc>
                <a:spcPts val="4899"/>
              </a:lnSpc>
            </a:pPr>
            <a:endParaRPr lang="en-US" sz="3499" dirty="0">
              <a:solidFill>
                <a:srgbClr val="000000"/>
              </a:solidFill>
              <a:latin typeface="Open Sans"/>
            </a:endParaRPr>
          </a:p>
          <a:p>
            <a:pPr>
              <a:lnSpc>
                <a:spcPts val="4899"/>
              </a:lnSpc>
            </a:pPr>
            <a:endParaRPr lang="en-US" sz="3499" dirty="0">
              <a:solidFill>
                <a:srgbClr val="000000"/>
              </a:solidFill>
              <a:latin typeface="Open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43000" y="6748744"/>
            <a:ext cx="4311220" cy="1048930"/>
            <a:chOff x="0" y="0"/>
            <a:chExt cx="5748293" cy="1398574"/>
          </a:xfrm>
        </p:grpSpPr>
        <p:sp>
          <p:nvSpPr>
            <p:cNvPr id="3" name="Freeform 3"/>
            <p:cNvSpPr/>
            <p:nvPr/>
          </p:nvSpPr>
          <p:spPr>
            <a:xfrm>
              <a:off x="2198674" y="0"/>
              <a:ext cx="1398574" cy="1398574"/>
            </a:xfrm>
            <a:custGeom>
              <a:avLst/>
              <a:gdLst/>
              <a:ahLst/>
              <a:cxnLst/>
              <a:rect l="l" t="t" r="r" b="b"/>
              <a:pathLst>
                <a:path w="1398574" h="1398574">
                  <a:moveTo>
                    <a:pt x="0" y="0"/>
                  </a:moveTo>
                  <a:lnTo>
                    <a:pt x="1398573" y="0"/>
                  </a:lnTo>
                  <a:lnTo>
                    <a:pt x="1398573" y="1398574"/>
                  </a:lnTo>
                  <a:lnTo>
                    <a:pt x="0" y="13985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1398574" cy="1398574"/>
            </a:xfrm>
            <a:custGeom>
              <a:avLst/>
              <a:gdLst/>
              <a:ahLst/>
              <a:cxnLst/>
              <a:rect l="l" t="t" r="r" b="b"/>
              <a:pathLst>
                <a:path w="1398574" h="1398574">
                  <a:moveTo>
                    <a:pt x="0" y="0"/>
                  </a:moveTo>
                  <a:lnTo>
                    <a:pt x="1398574" y="0"/>
                  </a:lnTo>
                  <a:lnTo>
                    <a:pt x="1398574" y="1398574"/>
                  </a:lnTo>
                  <a:lnTo>
                    <a:pt x="0" y="13985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  <p:sp>
          <p:nvSpPr>
            <p:cNvPr id="5" name="Freeform 5"/>
            <p:cNvSpPr/>
            <p:nvPr/>
          </p:nvSpPr>
          <p:spPr>
            <a:xfrm>
              <a:off x="4401605" y="0"/>
              <a:ext cx="1346688" cy="1346688"/>
            </a:xfrm>
            <a:custGeom>
              <a:avLst/>
              <a:gdLst/>
              <a:ahLst/>
              <a:cxnLst/>
              <a:rect l="l" t="t" r="r" b="b"/>
              <a:pathLst>
                <a:path w="1346688" h="1346688">
                  <a:moveTo>
                    <a:pt x="0" y="0"/>
                  </a:moveTo>
                  <a:lnTo>
                    <a:pt x="1346688" y="0"/>
                  </a:lnTo>
                  <a:lnTo>
                    <a:pt x="1346688" y="1346688"/>
                  </a:lnTo>
                  <a:lnTo>
                    <a:pt x="0" y="1346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45882" y="1281548"/>
            <a:ext cx="10555345" cy="1004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03"/>
              </a:lnSpc>
            </a:pPr>
            <a:r>
              <a:rPr lang="en-US" sz="8000" dirty="0">
                <a:solidFill>
                  <a:schemeClr val="bg1"/>
                </a:solidFill>
                <a:highlight>
                  <a:srgbClr val="02468F"/>
                </a:highlight>
                <a:latin typeface="Outfit Black" pitchFamily="2" charset="0"/>
              </a:rPr>
              <a:t>STAY CONNECTED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02158" y="1778139"/>
            <a:ext cx="10555345" cy="226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9"/>
              </a:lnSpc>
            </a:pPr>
            <a:endParaRPr/>
          </a:p>
        </p:txBody>
      </p:sp>
      <p:sp>
        <p:nvSpPr>
          <p:cNvPr id="10" name="TextBox 10"/>
          <p:cNvSpPr txBox="1"/>
          <p:nvPr/>
        </p:nvSpPr>
        <p:spPr>
          <a:xfrm>
            <a:off x="545884" y="2685533"/>
            <a:ext cx="8375780" cy="40910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12462" lvl="1" indent="-356231">
              <a:lnSpc>
                <a:spcPts val="4619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Outfit" pitchFamily="2" charset="0"/>
              </a:rPr>
              <a:t>Explore our site: </a:t>
            </a:r>
            <a:r>
              <a:rPr lang="en-US" sz="3200" u="sng" dirty="0">
                <a:solidFill>
                  <a:srgbClr val="000000"/>
                </a:solidFill>
                <a:latin typeface="Outfit" pitchFamily="2" charset="0"/>
              </a:rPr>
              <a:t>w</a:t>
            </a:r>
            <a:r>
              <a:rPr lang="en-US" sz="3200" u="sng" dirty="0">
                <a:solidFill>
                  <a:srgbClr val="006196"/>
                </a:solidFill>
                <a:latin typeface="Outfit" pitchFamily="2" charset="0"/>
              </a:rPr>
              <a:t>ww.mahcp.ca </a:t>
            </a:r>
          </a:p>
          <a:p>
            <a:pPr marL="712462" lvl="1" indent="-356231">
              <a:lnSpc>
                <a:spcPts val="4619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Outfit" pitchFamily="2" charset="0"/>
              </a:rPr>
              <a:t>Create a Member Portal account to access exclusive member news &amp; updates </a:t>
            </a:r>
          </a:p>
          <a:p>
            <a:pPr marL="712462" lvl="1" indent="-356231">
              <a:lnSpc>
                <a:spcPts val="4619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Outfit" pitchFamily="2" charset="0"/>
              </a:rPr>
              <a:t>Stay tuned to email for member updates and newsletters</a:t>
            </a:r>
          </a:p>
          <a:p>
            <a:pPr marL="712462" lvl="1" indent="-356231">
              <a:lnSpc>
                <a:spcPts val="4619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Outfit" pitchFamily="2" charset="0"/>
              </a:rPr>
              <a:t>Follow MAHCP on social media</a:t>
            </a:r>
          </a:p>
          <a:p>
            <a:pPr>
              <a:lnSpc>
                <a:spcPts val="4619"/>
              </a:lnSpc>
            </a:pPr>
            <a:endParaRPr lang="en-US" sz="3299" dirty="0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7" name="Picture 6" descr="A screenshot of a member portal&#10;&#10;Description automatically generated">
            <a:extLst>
              <a:ext uri="{FF2B5EF4-FFF2-40B4-BE49-F238E27FC236}">
                <a16:creationId xmlns:a16="http://schemas.microsoft.com/office/drawing/2014/main" id="{66E6BAC0-314C-E432-0451-955E1B2440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261" y="6234378"/>
            <a:ext cx="9816748" cy="4339679"/>
          </a:xfrm>
          <a:prstGeom prst="rect">
            <a:avLst/>
          </a:prstGeom>
        </p:spPr>
      </p:pic>
      <p:pic>
        <p:nvPicPr>
          <p:cNvPr id="12" name="Picture 11" descr="A green and white rectangular box with white text&#10;&#10;Description automatically generated">
            <a:extLst>
              <a:ext uri="{FF2B5EF4-FFF2-40B4-BE49-F238E27FC236}">
                <a16:creationId xmlns:a16="http://schemas.microsoft.com/office/drawing/2014/main" id="{EBF7BFBC-215B-50AF-45CF-D6EC59FC01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446" y="2685533"/>
            <a:ext cx="4153907" cy="4063211"/>
          </a:xfrm>
          <a:prstGeom prst="rect">
            <a:avLst/>
          </a:prstGeom>
        </p:spPr>
      </p:pic>
      <p:pic>
        <p:nvPicPr>
          <p:cNvPr id="16" name="Picture 15" descr="A webs and a circle with text&#10;&#10;Description automatically generated">
            <a:extLst>
              <a:ext uri="{FF2B5EF4-FFF2-40B4-BE49-F238E27FC236}">
                <a16:creationId xmlns:a16="http://schemas.microsoft.com/office/drawing/2014/main" id="{594D05EE-95F0-5E71-ED9D-885E8A28EF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3934">
            <a:off x="13946169" y="2368861"/>
            <a:ext cx="4126787" cy="4091056"/>
          </a:xfrm>
          <a:prstGeom prst="rect">
            <a:avLst/>
          </a:prstGeom>
        </p:spPr>
      </p:pic>
      <p:pic>
        <p:nvPicPr>
          <p:cNvPr id="14" name="Picture 13" descr="A green and white background with a head and heart&#10;&#10;Description automatically generated">
            <a:extLst>
              <a:ext uri="{FF2B5EF4-FFF2-40B4-BE49-F238E27FC236}">
                <a16:creationId xmlns:a16="http://schemas.microsoft.com/office/drawing/2014/main" id="{417A8ED5-B022-676A-E056-19E7D76ADD9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400" y="424560"/>
            <a:ext cx="2889398" cy="293385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B1EA84B-073F-888D-96B4-4EADDDB0AFC3}"/>
              </a:ext>
            </a:extLst>
          </p:cNvPr>
          <p:cNvSpPr/>
          <p:nvPr/>
        </p:nvSpPr>
        <p:spPr>
          <a:xfrm>
            <a:off x="0" y="12700"/>
            <a:ext cx="18288000" cy="10287000"/>
          </a:xfrm>
          <a:prstGeom prst="rect">
            <a:avLst/>
          </a:prstGeom>
          <a:solidFill>
            <a:srgbClr val="02468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ED14A1-9DA3-C3C6-0417-1029A6C14810}"/>
              </a:ext>
            </a:extLst>
          </p:cNvPr>
          <p:cNvSpPr txBox="1"/>
          <p:nvPr/>
        </p:nvSpPr>
        <p:spPr>
          <a:xfrm>
            <a:off x="4114800" y="3389729"/>
            <a:ext cx="100584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7200" dirty="0">
                <a:solidFill>
                  <a:schemeClr val="bg1"/>
                </a:solidFill>
                <a:latin typeface="Outfit Black" pitchFamily="2" charset="0"/>
              </a:rPr>
              <a:t>CONTACT US:</a:t>
            </a:r>
          </a:p>
          <a:p>
            <a:pPr algn="ctr"/>
            <a:r>
              <a:rPr lang="en-CA" sz="4400" dirty="0">
                <a:solidFill>
                  <a:schemeClr val="bg1"/>
                </a:solidFill>
                <a:latin typeface="Outfit" pitchFamily="2" charset="0"/>
              </a:rPr>
              <a:t>101-1500 Notre Dame Avenue</a:t>
            </a:r>
          </a:p>
          <a:p>
            <a:pPr algn="ctr"/>
            <a:r>
              <a:rPr lang="en-CA" sz="4400" dirty="0">
                <a:solidFill>
                  <a:schemeClr val="bg1"/>
                </a:solidFill>
                <a:latin typeface="Outfit" pitchFamily="2" charset="0"/>
              </a:rPr>
              <a:t>Winnipeg, MB  R3E 0P9</a:t>
            </a:r>
          </a:p>
          <a:p>
            <a:pPr algn="ctr"/>
            <a:r>
              <a:rPr lang="en-CA" sz="4400" dirty="0">
                <a:solidFill>
                  <a:schemeClr val="bg1"/>
                </a:solidFill>
                <a:latin typeface="Outfit" pitchFamily="2" charset="0"/>
              </a:rPr>
              <a:t>T: 204-772-0425</a:t>
            </a:r>
          </a:p>
          <a:p>
            <a:pPr algn="ctr"/>
            <a:r>
              <a:rPr lang="en-CA" sz="4400" dirty="0">
                <a:solidFill>
                  <a:schemeClr val="bg1"/>
                </a:solidFill>
                <a:latin typeface="Outfit" pitchFamily="2" charset="0"/>
              </a:rPr>
              <a:t>E: </a:t>
            </a:r>
            <a:r>
              <a:rPr lang="en-CA" sz="4400" dirty="0">
                <a:solidFill>
                  <a:schemeClr val="bg1"/>
                </a:solidFill>
                <a:latin typeface="Outfit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info@mahcp.ca</a:t>
            </a:r>
            <a:endParaRPr lang="en-CA" sz="4400" dirty="0">
              <a:solidFill>
                <a:schemeClr val="bg1"/>
              </a:solidFill>
              <a:latin typeface="Outfit" pitchFamily="2" charset="0"/>
            </a:endParaRPr>
          </a:p>
          <a:p>
            <a:pPr algn="ctr"/>
            <a:r>
              <a:rPr lang="en-US" sz="4400" dirty="0">
                <a:solidFill>
                  <a:schemeClr val="bg1"/>
                </a:solidFill>
              </a:rPr>
              <a:t>www.mahcp.ca/findmylro/</a:t>
            </a:r>
            <a:endParaRPr lang="en-CA" dirty="0">
              <a:solidFill>
                <a:schemeClr val="bg1"/>
              </a:solidFill>
            </a:endParaRPr>
          </a:p>
        </p:txBody>
      </p:sp>
      <p:pic>
        <p:nvPicPr>
          <p:cNvPr id="6" name="Picture 5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3398CC57-7528-7200-EC4E-89754D8A16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47700"/>
            <a:ext cx="3667819" cy="136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89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Two women sitting on a couch petting a dog&#10;&#10;Description automatically generated">
            <a:extLst>
              <a:ext uri="{FF2B5EF4-FFF2-40B4-BE49-F238E27FC236}">
                <a16:creationId xmlns:a16="http://schemas.microsoft.com/office/drawing/2014/main" id="{3A73DA0C-82FD-2184-9A9B-FB91AE3C67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1966119"/>
            <a:ext cx="21031200" cy="14219238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701040" y="1943715"/>
            <a:ext cx="14234160" cy="78847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50"/>
              </a:lnSpc>
            </a:pPr>
            <a:endParaRPr sz="2800" dirty="0">
              <a:solidFill>
                <a:srgbClr val="02468F"/>
              </a:solidFill>
            </a:endParaRPr>
          </a:p>
          <a:p>
            <a:r>
              <a:rPr lang="en-US" sz="3600" b="1" dirty="0">
                <a:latin typeface="Hepta Slab SemiBold" pitchFamily="2" charset="0"/>
                <a:cs typeface="Hepta Slab SemiBold" pitchFamily="2" charset="0"/>
              </a:rPr>
              <a:t>85% of all allied health professionals working in </a:t>
            </a:r>
            <a:br>
              <a:rPr lang="en-US" sz="3600" b="1" dirty="0">
                <a:latin typeface="Hepta Slab SemiBold" pitchFamily="2" charset="0"/>
                <a:cs typeface="Hepta Slab SemiBold" pitchFamily="2" charset="0"/>
              </a:rPr>
            </a:br>
            <a:r>
              <a:rPr lang="en-US" sz="3600" b="1" dirty="0">
                <a:latin typeface="Hepta Slab SemiBold" pitchFamily="2" charset="0"/>
                <a:cs typeface="Hepta Slab SemiBold" pitchFamily="2" charset="0"/>
              </a:rPr>
              <a:t>Manitoba’s health-care system.</a:t>
            </a:r>
          </a:p>
          <a:p>
            <a:pPr>
              <a:lnSpc>
                <a:spcPts val="2603"/>
              </a:lnSpc>
            </a:pPr>
            <a:endParaRPr lang="en-US" sz="2800" dirty="0">
              <a:solidFill>
                <a:srgbClr val="02468F"/>
              </a:solidFill>
              <a:latin typeface="Outfit" pitchFamily="2" charset="0"/>
            </a:endParaRPr>
          </a:p>
          <a:p>
            <a:pPr marL="658496" lvl="1" indent="-329248">
              <a:lnSpc>
                <a:spcPts val="4270"/>
              </a:lnSpc>
              <a:buClr>
                <a:srgbClr val="002060"/>
              </a:buClr>
              <a:buFont typeface="Arial"/>
              <a:buChar char="•"/>
            </a:pPr>
            <a:r>
              <a:rPr lang="en-US" sz="3200" b="1" dirty="0">
                <a:solidFill>
                  <a:schemeClr val="bg1"/>
                </a:solidFill>
                <a:highlight>
                  <a:srgbClr val="02468F"/>
                </a:highlight>
                <a:latin typeface="Outfit" pitchFamily="2" charset="0"/>
              </a:rPr>
              <a:t>7,000+ specialized, highly-educated members</a:t>
            </a:r>
            <a:r>
              <a:rPr lang="en-US" sz="3200" b="1" dirty="0">
                <a:highlight>
                  <a:srgbClr val="02468F"/>
                </a:highlight>
                <a:latin typeface="Outfit" pitchFamily="2" charset="0"/>
              </a:rPr>
              <a:t> </a:t>
            </a:r>
            <a:br>
              <a:rPr lang="en-US" sz="3200" dirty="0">
                <a:highlight>
                  <a:srgbClr val="02468F"/>
                </a:highlight>
                <a:latin typeface="Outfit" pitchFamily="2" charset="0"/>
              </a:rPr>
            </a:br>
            <a:r>
              <a:rPr lang="en-US" sz="3200" dirty="0">
                <a:latin typeface="Outfit" pitchFamily="2" charset="0"/>
              </a:rPr>
              <a:t>in 45 distinct professions, </a:t>
            </a:r>
            <a:r>
              <a:rPr lang="en-US" sz="3200" dirty="0">
                <a:latin typeface="Outfit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200+ classifications</a:t>
            </a:r>
            <a:br>
              <a:rPr lang="en-US" sz="3200" dirty="0">
                <a:latin typeface="Outfit" pitchFamily="2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sz="3200" dirty="0">
              <a:latin typeface="Outfit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658496" lvl="1" indent="-329248">
              <a:lnSpc>
                <a:spcPts val="4270"/>
              </a:lnSpc>
              <a:buClr>
                <a:srgbClr val="002060"/>
              </a:buClr>
              <a:buFont typeface="Arial"/>
              <a:buChar char="•"/>
            </a:pPr>
            <a:r>
              <a:rPr lang="en-US" sz="3200" b="1" dirty="0">
                <a:solidFill>
                  <a:schemeClr val="bg1"/>
                </a:solidFill>
                <a:highlight>
                  <a:srgbClr val="02468F"/>
                </a:highlight>
                <a:latin typeface="Outfit" pitchFamily="2" charset="0"/>
              </a:rPr>
              <a:t>Professional, technical and paramedical,</a:t>
            </a:r>
            <a:br>
              <a:rPr lang="en-US" sz="3200" dirty="0">
                <a:solidFill>
                  <a:schemeClr val="bg1"/>
                </a:solidFill>
                <a:highlight>
                  <a:srgbClr val="02468F"/>
                </a:highlight>
                <a:latin typeface="Outfit" pitchFamily="2" charset="0"/>
              </a:rPr>
            </a:br>
            <a:r>
              <a:rPr lang="en-US" sz="3200" dirty="0">
                <a:latin typeface="Outfit" pitchFamily="2" charset="0"/>
              </a:rPr>
              <a:t>delivering care and services in prevention, </a:t>
            </a:r>
            <a:br>
              <a:rPr lang="en-US" sz="3200" dirty="0">
                <a:latin typeface="Outfit" pitchFamily="2" charset="0"/>
              </a:rPr>
            </a:br>
            <a:r>
              <a:rPr lang="en-US" sz="3200" dirty="0">
                <a:latin typeface="Outfit" pitchFamily="2" charset="0"/>
              </a:rPr>
              <a:t>emergency response, diagnostics, assessment, </a:t>
            </a:r>
            <a:br>
              <a:rPr lang="en-US" sz="3200" dirty="0">
                <a:latin typeface="Outfit" pitchFamily="2" charset="0"/>
              </a:rPr>
            </a:br>
            <a:r>
              <a:rPr lang="en-US" sz="3200" dirty="0">
                <a:latin typeface="Outfit" pitchFamily="2" charset="0"/>
              </a:rPr>
              <a:t>treatment, recovery &amp; rehabilitation</a:t>
            </a:r>
            <a:br>
              <a:rPr lang="en-US" sz="3200" dirty="0">
                <a:latin typeface="Outfit" pitchFamily="2" charset="0"/>
              </a:rPr>
            </a:br>
            <a:endParaRPr lang="en-US" sz="3200" dirty="0">
              <a:latin typeface="Outfit" pitchFamily="2" charset="0"/>
            </a:endParaRPr>
          </a:p>
          <a:p>
            <a:pPr marL="658496" lvl="1" indent="-329248">
              <a:lnSpc>
                <a:spcPts val="4270"/>
              </a:lnSpc>
              <a:buClr>
                <a:srgbClr val="002060"/>
              </a:buClr>
              <a:buFont typeface="Arial"/>
              <a:buChar char="•"/>
            </a:pPr>
            <a:r>
              <a:rPr lang="en-US" sz="3200" dirty="0">
                <a:solidFill>
                  <a:schemeClr val="bg1"/>
                </a:solidFill>
                <a:highlight>
                  <a:srgbClr val="02468F"/>
                </a:highlight>
                <a:latin typeface="Outfit" pitchFamily="2" charset="0"/>
              </a:rPr>
              <a:t>Employed throughout Manitoba </a:t>
            </a:r>
            <a:br>
              <a:rPr lang="en-US" sz="3200" dirty="0">
                <a:solidFill>
                  <a:schemeClr val="bg1"/>
                </a:solidFill>
                <a:highlight>
                  <a:srgbClr val="02468F"/>
                </a:highlight>
                <a:latin typeface="Outfit" pitchFamily="2" charset="0"/>
              </a:rPr>
            </a:br>
            <a:r>
              <a:rPr lang="en-US" sz="3600" dirty="0">
                <a:latin typeface="Outfit" pitchFamily="2" charset="0"/>
              </a:rPr>
              <a:t>in</a:t>
            </a:r>
            <a:r>
              <a:rPr lang="en-US" sz="3200" dirty="0">
                <a:latin typeface="Outfit" pitchFamily="2" charset="0"/>
              </a:rPr>
              <a:t> virtually all health-care settings </a:t>
            </a:r>
            <a:br>
              <a:rPr lang="en-US" sz="3200" dirty="0">
                <a:latin typeface="Outfit" pitchFamily="2" charset="0"/>
              </a:rPr>
            </a:br>
            <a:r>
              <a:rPr lang="en-US" sz="3200" dirty="0">
                <a:latin typeface="Outfit" pitchFamily="2" charset="0"/>
              </a:rPr>
              <a:t>including hospitals, labs, clinics, long-term care, community</a:t>
            </a:r>
            <a:endParaRPr lang="en-US" sz="3200" dirty="0">
              <a:latin typeface="Open San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85800" y="876300"/>
            <a:ext cx="10555345" cy="1004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03"/>
              </a:lnSpc>
            </a:pPr>
            <a:r>
              <a:rPr lang="en-US" sz="8000" dirty="0">
                <a:solidFill>
                  <a:schemeClr val="bg1"/>
                </a:solidFill>
                <a:highlight>
                  <a:srgbClr val="02468F"/>
                </a:highlight>
                <a:latin typeface="Outfit Black" pitchFamily="2" charset="0"/>
              </a:rPr>
              <a:t>OUR MEMBERSHIP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lying on the ground with a person helping another person&#10;&#10;Description automatically generated">
            <a:extLst>
              <a:ext uri="{FF2B5EF4-FFF2-40B4-BE49-F238E27FC236}">
                <a16:creationId xmlns:a16="http://schemas.microsoft.com/office/drawing/2014/main" id="{3EBED2E2-36A0-674E-A760-BBCC22D29A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5050" y="0"/>
            <a:ext cx="20593050" cy="137287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6019800" y="476038"/>
            <a:ext cx="13568551" cy="8978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955"/>
              </a:lnSpc>
            </a:pPr>
            <a:r>
              <a:rPr lang="en-US" sz="6600" dirty="0">
                <a:solidFill>
                  <a:schemeClr val="bg1"/>
                </a:solidFill>
                <a:highlight>
                  <a:srgbClr val="02468F"/>
                </a:highlight>
                <a:latin typeface="Outfit Black" pitchFamily="2" charset="0"/>
              </a:rPr>
              <a:t>WE ARE DIFFERENT.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715000" y="1790700"/>
            <a:ext cx="12268200" cy="7994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50837" lvl="1"/>
            <a:r>
              <a:rPr lang="en-US" sz="4000" b="1" dirty="0">
                <a:solidFill>
                  <a:srgbClr val="02468F"/>
                </a:solidFill>
                <a:latin typeface="Hepta Slab SemiBold" pitchFamily="2" charset="0"/>
                <a:cs typeface="Hepta Slab SemiBold" pitchFamily="2" charset="0"/>
              </a:rPr>
              <a:t>Only union in Manitoba solely </a:t>
            </a:r>
            <a:br>
              <a:rPr lang="en-US" sz="4000" b="1" dirty="0">
                <a:solidFill>
                  <a:srgbClr val="02468F"/>
                </a:solidFill>
                <a:latin typeface="Hepta Slab SemiBold" pitchFamily="2" charset="0"/>
                <a:cs typeface="Hepta Slab SemiBold" pitchFamily="2" charset="0"/>
              </a:rPr>
            </a:br>
            <a:r>
              <a:rPr lang="en-US" sz="4000" b="1" dirty="0">
                <a:solidFill>
                  <a:srgbClr val="02468F"/>
                </a:solidFill>
                <a:latin typeface="Hepta Slab SemiBold" pitchFamily="2" charset="0"/>
                <a:cs typeface="Hepta Slab SemiBold" pitchFamily="2" charset="0"/>
              </a:rPr>
              <a:t>dedicated to professional/technical </a:t>
            </a:r>
            <a:br>
              <a:rPr lang="en-US" sz="4000" b="1" dirty="0">
                <a:solidFill>
                  <a:srgbClr val="02468F"/>
                </a:solidFill>
                <a:latin typeface="Hepta Slab SemiBold" pitchFamily="2" charset="0"/>
                <a:cs typeface="Hepta Slab SemiBold" pitchFamily="2" charset="0"/>
              </a:rPr>
            </a:br>
            <a:r>
              <a:rPr lang="en-US" sz="4000" b="1" dirty="0">
                <a:solidFill>
                  <a:srgbClr val="02468F"/>
                </a:solidFill>
                <a:latin typeface="Hepta Slab SemiBold" pitchFamily="2" charset="0"/>
                <a:cs typeface="Hepta Slab SemiBold" pitchFamily="2" charset="0"/>
              </a:rPr>
              <a:t>and paramedical members.</a:t>
            </a:r>
            <a:br>
              <a:rPr lang="en-US" sz="3249" dirty="0">
                <a:solidFill>
                  <a:srgbClr val="000000"/>
                </a:solidFill>
                <a:latin typeface="Hepta Slab SemiBold" pitchFamily="2" charset="0"/>
                <a:cs typeface="Hepta Slab SemiBold" pitchFamily="2" charset="0"/>
              </a:rPr>
            </a:br>
            <a:endParaRPr lang="en-US" sz="3249" dirty="0">
              <a:solidFill>
                <a:srgbClr val="000000"/>
              </a:solidFill>
              <a:latin typeface="Hepta Slab SemiBold" pitchFamily="2" charset="0"/>
              <a:cs typeface="Hepta Slab SemiBold" pitchFamily="2" charset="0"/>
            </a:endParaRPr>
          </a:p>
          <a:p>
            <a:pPr marL="808037" lvl="1" indent="-457200">
              <a:lnSpc>
                <a:spcPts val="4419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Outfit" pitchFamily="2" charset="0"/>
              </a:rPr>
              <a:t>More than </a:t>
            </a:r>
            <a:r>
              <a:rPr lang="en-US" sz="3200" b="1" dirty="0">
                <a:solidFill>
                  <a:schemeClr val="bg1"/>
                </a:solidFill>
                <a:highlight>
                  <a:srgbClr val="02468F"/>
                </a:highlight>
                <a:latin typeface="Outfit" pitchFamily="2" charset="0"/>
              </a:rPr>
              <a:t>50 years of experience </a:t>
            </a:r>
            <a:r>
              <a:rPr lang="en-US" sz="3200" dirty="0">
                <a:solidFill>
                  <a:srgbClr val="000000"/>
                </a:solidFill>
                <a:latin typeface="Outfit" pitchFamily="2" charset="0"/>
              </a:rPr>
              <a:t>representing </a:t>
            </a:r>
            <a:br>
              <a:rPr lang="en-US" sz="3200" dirty="0">
                <a:solidFill>
                  <a:srgbClr val="000000"/>
                </a:solidFill>
                <a:latin typeface="Outfit" pitchFamily="2" charset="0"/>
              </a:rPr>
            </a:br>
            <a:r>
              <a:rPr lang="en-US" sz="3200" dirty="0">
                <a:solidFill>
                  <a:srgbClr val="000000"/>
                </a:solidFill>
                <a:latin typeface="Outfit" pitchFamily="2" charset="0"/>
              </a:rPr>
              <a:t>health-care professionals</a:t>
            </a:r>
            <a:br>
              <a:rPr lang="en-US" sz="3200" dirty="0">
                <a:solidFill>
                  <a:srgbClr val="000000"/>
                </a:solidFill>
                <a:latin typeface="Outfit" pitchFamily="2" charset="0"/>
              </a:rPr>
            </a:br>
            <a:endParaRPr lang="en-US" sz="3200" dirty="0">
              <a:solidFill>
                <a:srgbClr val="000000"/>
              </a:solidFill>
              <a:latin typeface="Outfit" pitchFamily="2" charset="0"/>
            </a:endParaRPr>
          </a:p>
          <a:p>
            <a:pPr marL="808037" lvl="1" indent="-457200">
              <a:lnSpc>
                <a:spcPts val="4419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highlight>
                  <a:srgbClr val="02468F"/>
                </a:highlight>
                <a:latin typeface="Outfit" pitchFamily="2" charset="0"/>
              </a:rPr>
              <a:t>Direct service model  </a:t>
            </a:r>
          </a:p>
          <a:p>
            <a:pPr marL="1265237" lvl="2" indent="-457200">
              <a:lnSpc>
                <a:spcPts val="4419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0000"/>
                </a:solidFill>
                <a:latin typeface="Outfit" pitchFamily="2" charset="0"/>
              </a:rPr>
              <a:t>Labour</a:t>
            </a:r>
            <a:r>
              <a:rPr lang="en-US" sz="3200" dirty="0">
                <a:solidFill>
                  <a:srgbClr val="000000"/>
                </a:solidFill>
                <a:latin typeface="Outfit" pitchFamily="2" charset="0"/>
              </a:rPr>
              <a:t> Relations Officers (LRO) – your first point of contact</a:t>
            </a:r>
          </a:p>
          <a:p>
            <a:pPr marL="1265237" lvl="2" indent="-457200">
              <a:lnSpc>
                <a:spcPts val="4419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Outfit" pitchFamily="2" charset="0"/>
              </a:rPr>
              <a:t>Onsite, volunteer Member Advocates to assist you</a:t>
            </a:r>
            <a:br>
              <a:rPr lang="en-US" sz="3200" dirty="0">
                <a:solidFill>
                  <a:srgbClr val="000000"/>
                </a:solidFill>
                <a:latin typeface="Outfit" pitchFamily="2" charset="0"/>
              </a:rPr>
            </a:br>
            <a:endParaRPr lang="en-US" sz="3200" dirty="0">
              <a:solidFill>
                <a:srgbClr val="000000"/>
              </a:solidFill>
              <a:latin typeface="Outfit" pitchFamily="2" charset="0"/>
            </a:endParaRPr>
          </a:p>
          <a:p>
            <a:pPr marL="808037" lvl="1" indent="-457200">
              <a:lnSpc>
                <a:spcPts val="4419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latin typeface="Outfit" pitchFamily="2" charset="0"/>
              </a:rPr>
              <a:t>Governed by an Executive Council</a:t>
            </a:r>
            <a:r>
              <a:rPr lang="en-US" sz="3200" dirty="0">
                <a:highlight>
                  <a:srgbClr val="02468F"/>
                </a:highlight>
                <a:latin typeface="Outfit" pitchFamily="2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highlight>
                  <a:srgbClr val="02468F"/>
                </a:highlight>
                <a:latin typeface="Outfit" pitchFamily="2" charset="0"/>
              </a:rPr>
              <a:t>made up of health-care  professionals</a:t>
            </a:r>
            <a:r>
              <a:rPr lang="en-US" sz="3200" b="1" dirty="0">
                <a:solidFill>
                  <a:srgbClr val="006196"/>
                </a:solidFill>
                <a:highlight>
                  <a:srgbClr val="02468F"/>
                </a:highlight>
                <a:latin typeface="Outfit" pitchFamily="2" charset="0"/>
              </a:rPr>
              <a:t> </a:t>
            </a:r>
            <a:r>
              <a:rPr lang="en-US" sz="3200" dirty="0">
                <a:latin typeface="Outfit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elected from 16 districts across Manitoba</a:t>
            </a:r>
          </a:p>
          <a:p>
            <a:pPr>
              <a:lnSpc>
                <a:spcPts val="4827"/>
              </a:lnSpc>
            </a:pPr>
            <a:endParaRPr lang="en-US" sz="3249" dirty="0">
              <a:solidFill>
                <a:srgbClr val="006196"/>
              </a:solidFill>
              <a:latin typeface="Open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23103973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3560765" y="-1456203"/>
            <a:ext cx="6680936" cy="1104516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9" name="TextBox 9"/>
          <p:cNvSpPr txBox="1"/>
          <p:nvPr/>
        </p:nvSpPr>
        <p:spPr>
          <a:xfrm>
            <a:off x="629816" y="2183820"/>
            <a:ext cx="11028784" cy="730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89"/>
              </a:lnSpc>
            </a:pPr>
            <a:r>
              <a:rPr lang="en-US" sz="4000" b="1" dirty="0">
                <a:solidFill>
                  <a:srgbClr val="02468F"/>
                </a:solidFill>
                <a:latin typeface="Hepta Slab SemiBold" pitchFamily="2" charset="0"/>
                <a:cs typeface="Hepta Slab SemiBold" pitchFamily="2" charset="0"/>
              </a:rPr>
              <a:t>Negotiating for better wages and benefits, improved working conditions</a:t>
            </a:r>
            <a:br>
              <a:rPr lang="en-US" sz="4000" b="1" dirty="0">
                <a:solidFill>
                  <a:srgbClr val="02468F"/>
                </a:solidFill>
                <a:latin typeface="Hepta Slab SemiBold" pitchFamily="2" charset="0"/>
                <a:cs typeface="Hepta Slab SemiBold" pitchFamily="2" charset="0"/>
              </a:rPr>
            </a:br>
            <a:endParaRPr lang="en-US" sz="4000" b="1" dirty="0">
              <a:solidFill>
                <a:srgbClr val="02468F"/>
              </a:solidFill>
              <a:latin typeface="Hepta Slab SemiBold" pitchFamily="2" charset="0"/>
              <a:cs typeface="Hepta Slab SemiBold" pitchFamily="2" charset="0"/>
            </a:endParaRPr>
          </a:p>
          <a:p>
            <a:pPr marL="786448" lvl="1" indent="-45720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highlight>
                  <a:srgbClr val="02468F"/>
                </a:highlight>
                <a:latin typeface="Outfit" pitchFamily="2" charset="0"/>
              </a:rPr>
              <a:t>Strong collective bargaining</a:t>
            </a:r>
            <a:r>
              <a:rPr lang="en-US" sz="3200" dirty="0">
                <a:solidFill>
                  <a:srgbClr val="1A4789"/>
                </a:solidFill>
                <a:latin typeface="Outfit" pitchFamily="2" charset="0"/>
              </a:rPr>
              <a:t>: </a:t>
            </a:r>
            <a:r>
              <a:rPr lang="en-US" sz="3200" dirty="0">
                <a:solidFill>
                  <a:srgbClr val="000000"/>
                </a:solidFill>
                <a:latin typeface="Outfit" pitchFamily="2" charset="0"/>
              </a:rPr>
              <a:t>advocating for competitive wages, enhanced benefits and working conditions</a:t>
            </a:r>
          </a:p>
          <a:p>
            <a:pPr marL="786448" lvl="1" indent="-45720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highlight>
                  <a:srgbClr val="02468F"/>
                </a:highlight>
                <a:latin typeface="Outfit" pitchFamily="2" charset="0"/>
              </a:rPr>
              <a:t>Knowledgeable representation:</a:t>
            </a:r>
            <a:r>
              <a:rPr lang="en-US" sz="3200" dirty="0">
                <a:solidFill>
                  <a:schemeClr val="bg1"/>
                </a:solidFill>
                <a:highlight>
                  <a:srgbClr val="02468F"/>
                </a:highlight>
                <a:latin typeface="Outfit" pitchFamily="2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Outfit" pitchFamily="2" charset="0"/>
              </a:rPr>
              <a:t>speaking out on your behalf, championing workplace concerns and issues</a:t>
            </a:r>
          </a:p>
          <a:p>
            <a:pPr marL="786448" lvl="1" indent="-45720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highlight>
                  <a:srgbClr val="02468F"/>
                </a:highlight>
                <a:latin typeface="Outfit" pitchFamily="2" charset="0"/>
              </a:rPr>
              <a:t>Saving you $: </a:t>
            </a:r>
            <a:r>
              <a:rPr lang="en-US" sz="3200" dirty="0">
                <a:solidFill>
                  <a:srgbClr val="000000"/>
                </a:solidFill>
                <a:latin typeface="Outfit" pitchFamily="2" charset="0"/>
              </a:rPr>
              <a:t>Exclusive discounts for members, professional development fund &amp; scholarships</a:t>
            </a:r>
          </a:p>
          <a:p>
            <a:pPr marL="786448" lvl="1" indent="-45720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highlight>
                  <a:srgbClr val="02468F"/>
                </a:highlight>
                <a:latin typeface="Outfit" pitchFamily="2" charset="0"/>
              </a:rPr>
              <a:t>Keeping you informed: </a:t>
            </a:r>
            <a:r>
              <a:rPr lang="en-US" sz="3200" dirty="0">
                <a:solidFill>
                  <a:srgbClr val="000000"/>
                </a:solidFill>
                <a:latin typeface="Outfit" pitchFamily="2" charset="0"/>
              </a:rPr>
              <a:t>Union news, member features, bargaining updates</a:t>
            </a:r>
          </a:p>
          <a:p>
            <a:pPr>
              <a:lnSpc>
                <a:spcPts val="4419"/>
              </a:lnSpc>
            </a:pPr>
            <a:endParaRPr lang="en-US" sz="3050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29816" y="813401"/>
            <a:ext cx="11936030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03"/>
              </a:lnSpc>
            </a:pPr>
            <a:r>
              <a:rPr lang="en-US" sz="6502" dirty="0">
                <a:solidFill>
                  <a:schemeClr val="bg1"/>
                </a:solidFill>
                <a:highlight>
                  <a:srgbClr val="02468F"/>
                </a:highlight>
                <a:latin typeface="Outfit Black" pitchFamily="2" charset="0"/>
              </a:rPr>
              <a:t>HOW WE SUPPORT YOU</a:t>
            </a:r>
          </a:p>
        </p:txBody>
      </p:sp>
      <p:pic>
        <p:nvPicPr>
          <p:cNvPr id="12" name="Picture 11" descr="A person and person looking at a pen&#10;&#10;Description automatically generated">
            <a:extLst>
              <a:ext uri="{FF2B5EF4-FFF2-40B4-BE49-F238E27FC236}">
                <a16:creationId xmlns:a16="http://schemas.microsoft.com/office/drawing/2014/main" id="{A2618487-72C3-E65C-9783-015DD5A6BF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45"/>
          <a:stretch/>
        </p:blipFill>
        <p:spPr>
          <a:xfrm>
            <a:off x="12192000" y="12700"/>
            <a:ext cx="6096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wearing a mask and talking to a person&#10;&#10;Description automatically generated">
            <a:extLst>
              <a:ext uri="{FF2B5EF4-FFF2-40B4-BE49-F238E27FC236}">
                <a16:creationId xmlns:a16="http://schemas.microsoft.com/office/drawing/2014/main" id="{D93820CA-B08E-3748-E25A-5C6C4AED29D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2"/>
          <a:stretch/>
        </p:blipFill>
        <p:spPr>
          <a:xfrm>
            <a:off x="-228600" y="-22860"/>
            <a:ext cx="20166204" cy="12037753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838200" y="3695700"/>
            <a:ext cx="17072435" cy="927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55"/>
              </a:lnSpc>
            </a:pPr>
            <a:r>
              <a:rPr lang="en-US" sz="8000" dirty="0">
                <a:solidFill>
                  <a:schemeClr val="bg1"/>
                </a:solidFill>
                <a:highlight>
                  <a:srgbClr val="02468F"/>
                </a:highlight>
                <a:latin typeface="Outfit Black" pitchFamily="2" charset="0"/>
              </a:rPr>
              <a:t>WHY MAHCP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85799" y="5004005"/>
            <a:ext cx="8458201" cy="5518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i="0" dirty="0">
                <a:effectLst/>
                <a:latin typeface="Outfit" pitchFamily="2" charset="0"/>
              </a:rPr>
              <a:t>Lowest member-to-LRO ratio </a:t>
            </a:r>
            <a:r>
              <a:rPr lang="en-US" sz="3200" b="0" i="0" dirty="0">
                <a:effectLst/>
                <a:latin typeface="Outfit" pitchFamily="2" charset="0"/>
              </a:rPr>
              <a:t>of any competitor union in Manitoba</a:t>
            </a:r>
            <a:endParaRPr lang="en-US" sz="3200" dirty="0">
              <a:latin typeface="Outfit" pitchFamily="2" charset="0"/>
            </a:endParaRPr>
          </a:p>
          <a:p>
            <a:pPr marL="457200" indent="-45720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i="0" dirty="0">
                <a:effectLst/>
                <a:latin typeface="Outfit" pitchFamily="2" charset="0"/>
              </a:rPr>
              <a:t>In-house legal counsel </a:t>
            </a:r>
            <a:r>
              <a:rPr lang="en-US" sz="3200" b="0" i="0" dirty="0">
                <a:effectLst/>
                <a:latin typeface="Outfit" pitchFamily="2" charset="0"/>
              </a:rPr>
              <a:t>with extensive experience in policy and individual grievance filing and arbitration</a:t>
            </a:r>
            <a:endParaRPr lang="en-US" sz="3200" dirty="0">
              <a:latin typeface="Outfit" pitchFamily="2" charset="0"/>
            </a:endParaRPr>
          </a:p>
          <a:p>
            <a:pPr marL="457200" indent="-45720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effectLst/>
                <a:latin typeface="Outfit" pitchFamily="2" charset="0"/>
              </a:rPr>
              <a:t>One Member One Vote </a:t>
            </a:r>
            <a:r>
              <a:rPr lang="en-US" sz="3200" b="0" i="0" dirty="0">
                <a:effectLst/>
                <a:latin typeface="Outfit" pitchFamily="2" charset="0"/>
              </a:rPr>
              <a:t>– AGMs are not delegated, any member can attend and have a voice</a:t>
            </a:r>
            <a:endParaRPr lang="en-US" sz="3200" dirty="0">
              <a:latin typeface="Outfit" pitchFamily="2" charset="0"/>
            </a:endParaRPr>
          </a:p>
          <a:p>
            <a:pPr marL="350837" lvl="1">
              <a:lnSpc>
                <a:spcPts val="4549"/>
              </a:lnSpc>
              <a:spcBef>
                <a:spcPts val="600"/>
              </a:spcBef>
            </a:pPr>
            <a:endParaRPr lang="en-US" sz="3249" dirty="0">
              <a:latin typeface="Open Sans Bold"/>
            </a:endParaRPr>
          </a:p>
          <a:p>
            <a:pPr marL="701674" lvl="1" indent="-350837">
              <a:lnSpc>
                <a:spcPts val="4549"/>
              </a:lnSpc>
              <a:spcBef>
                <a:spcPts val="600"/>
              </a:spcBef>
              <a:buFont typeface="Arial"/>
              <a:buChar char="•"/>
            </a:pPr>
            <a:endParaRPr lang="en-US" sz="3249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58AE3C-AF0C-EEFC-9C1D-1A50E9E9873B}"/>
              </a:ext>
            </a:extLst>
          </p:cNvPr>
          <p:cNvSpPr txBox="1"/>
          <p:nvPr/>
        </p:nvSpPr>
        <p:spPr>
          <a:xfrm>
            <a:off x="10290849" y="5004005"/>
            <a:ext cx="7311352" cy="4262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0" i="0" dirty="0">
                <a:effectLst/>
                <a:latin typeface="Outfit" pitchFamily="2" charset="0"/>
              </a:rPr>
              <a:t>Council comprised entirely of </a:t>
            </a:r>
            <a:r>
              <a:rPr lang="en-US" sz="3200" b="1" i="0" dirty="0">
                <a:effectLst/>
                <a:latin typeface="Outfit" pitchFamily="2" charset="0"/>
              </a:rPr>
              <a:t>health-care professionals</a:t>
            </a:r>
            <a:r>
              <a:rPr lang="en-US" sz="3200" b="1" dirty="0">
                <a:latin typeface="Outfit" pitchFamily="2" charset="0"/>
              </a:rPr>
              <a:t>, </a:t>
            </a:r>
            <a:r>
              <a:rPr lang="en-US" sz="3200" dirty="0">
                <a:latin typeface="Outfit" pitchFamily="2" charset="0"/>
              </a:rPr>
              <a:t>who understand the challenges facing our sector</a:t>
            </a:r>
          </a:p>
          <a:p>
            <a:pPr marL="457200" indent="-45720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0" i="0" dirty="0">
                <a:effectLst/>
                <a:latin typeface="Outfit" pitchFamily="2" charset="0"/>
              </a:rPr>
              <a:t>First union to secure </a:t>
            </a:r>
            <a:r>
              <a:rPr lang="en-US" sz="3200" b="1" i="0" dirty="0">
                <a:effectLst/>
                <a:latin typeface="Outfit" pitchFamily="2" charset="0"/>
              </a:rPr>
              <a:t>maternity leave top-up </a:t>
            </a:r>
            <a:r>
              <a:rPr lang="en-US" sz="3200" b="0" i="0" dirty="0">
                <a:effectLst/>
                <a:latin typeface="Outfit" pitchFamily="2" charset="0"/>
              </a:rPr>
              <a:t>for members</a:t>
            </a:r>
            <a:endParaRPr lang="en-US" sz="3200" dirty="0">
              <a:latin typeface="Outfit" pitchFamily="2" charset="0"/>
            </a:endParaRPr>
          </a:p>
          <a:p>
            <a:pPr marL="457200" indent="-45720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i="0" dirty="0">
                <a:effectLst/>
                <a:latin typeface="Outfit" pitchFamily="2" charset="0"/>
              </a:rPr>
              <a:t>Service mobility agreements </a:t>
            </a:r>
            <a:r>
              <a:rPr lang="en-US" sz="3200" b="0" i="0" dirty="0">
                <a:effectLst/>
                <a:latin typeface="Outfit" pitchFamily="2" charset="0"/>
              </a:rPr>
              <a:t>between bargaining units and regions</a:t>
            </a:r>
            <a:endParaRPr lang="en-US" sz="3200" dirty="0">
              <a:latin typeface="Outfit" pitchFamily="2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23353" y="-129929"/>
            <a:ext cx="19373942" cy="13124715"/>
            <a:chOff x="0" y="0"/>
            <a:chExt cx="1199808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99808" cy="812800"/>
            </a:xfrm>
            <a:custGeom>
              <a:avLst/>
              <a:gdLst/>
              <a:ahLst/>
              <a:cxnLst/>
              <a:rect l="l" t="t" r="r" b="b"/>
              <a:pathLst>
                <a:path w="1199808" h="812800">
                  <a:moveTo>
                    <a:pt x="0" y="0"/>
                  </a:moveTo>
                  <a:lnTo>
                    <a:pt x="1199808" y="0"/>
                  </a:lnTo>
                  <a:lnTo>
                    <a:pt x="1199808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4" name="Freeform 4"/>
          <p:cNvSpPr/>
          <p:nvPr/>
        </p:nvSpPr>
        <p:spPr>
          <a:xfrm>
            <a:off x="-1325775" y="-1767519"/>
            <a:ext cx="19776364" cy="13464219"/>
          </a:xfrm>
          <a:custGeom>
            <a:avLst/>
            <a:gdLst/>
            <a:ahLst/>
            <a:cxnLst/>
            <a:rect l="l" t="t" r="r" b="b"/>
            <a:pathLst>
              <a:path w="19426910" h="12943179">
                <a:moveTo>
                  <a:pt x="0" y="0"/>
                </a:moveTo>
                <a:lnTo>
                  <a:pt x="19426910" y="0"/>
                </a:lnTo>
                <a:lnTo>
                  <a:pt x="19426910" y="12943179"/>
                </a:lnTo>
                <a:lnTo>
                  <a:pt x="0" y="129431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 dirty="0"/>
          </a:p>
        </p:txBody>
      </p:sp>
      <p:grpSp>
        <p:nvGrpSpPr>
          <p:cNvPr id="5" name="Group 5"/>
          <p:cNvGrpSpPr/>
          <p:nvPr/>
        </p:nvGrpSpPr>
        <p:grpSpPr>
          <a:xfrm>
            <a:off x="697389" y="4762500"/>
            <a:ext cx="14935200" cy="6934200"/>
            <a:chOff x="0" y="0"/>
            <a:chExt cx="4100794" cy="173657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00795" cy="1736574"/>
            </a:xfrm>
            <a:custGeom>
              <a:avLst/>
              <a:gdLst/>
              <a:ahLst/>
              <a:cxnLst/>
              <a:rect l="l" t="t" r="r" b="b"/>
              <a:pathLst>
                <a:path w="4100795" h="1736574">
                  <a:moveTo>
                    <a:pt x="0" y="0"/>
                  </a:moveTo>
                  <a:lnTo>
                    <a:pt x="4100795" y="0"/>
                  </a:lnTo>
                  <a:lnTo>
                    <a:pt x="4100795" y="1736574"/>
                  </a:lnTo>
                  <a:lnTo>
                    <a:pt x="0" y="1736574"/>
                  </a:lnTo>
                  <a:close/>
                </a:path>
              </a:pathLst>
            </a:custGeom>
            <a:solidFill>
              <a:srgbClr val="F7F8F9">
                <a:alpha val="64706"/>
              </a:srgbClr>
            </a:solidFill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4100794" cy="17937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01268" y="4192569"/>
            <a:ext cx="17072435" cy="938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55"/>
              </a:lnSpc>
            </a:pPr>
            <a:r>
              <a:rPr lang="en-US" sz="8000" dirty="0">
                <a:solidFill>
                  <a:schemeClr val="bg1"/>
                </a:solidFill>
                <a:highlight>
                  <a:srgbClr val="02468F"/>
                </a:highlight>
                <a:latin typeface="Outfit Black" pitchFamily="2" charset="0"/>
              </a:rPr>
              <a:t>ADVOCACY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01268" y="5693972"/>
            <a:ext cx="14054546" cy="43396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01674" lvl="1" indent="-350837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3600" dirty="0">
                <a:solidFill>
                  <a:srgbClr val="000000"/>
                </a:solidFill>
                <a:latin typeface="Outfit" pitchFamily="2" charset="0"/>
              </a:rPr>
              <a:t>Member Advocacy - Frontline worksite volunteers you can consult with </a:t>
            </a:r>
            <a:r>
              <a:rPr lang="en-US" sz="3600" dirty="0" err="1">
                <a:solidFill>
                  <a:srgbClr val="000000"/>
                </a:solidFill>
                <a:latin typeface="Outfit" pitchFamily="2" charset="0"/>
              </a:rPr>
              <a:t>labour</a:t>
            </a:r>
            <a:r>
              <a:rPr lang="en-US" sz="3600" dirty="0">
                <a:solidFill>
                  <a:srgbClr val="000000"/>
                </a:solidFill>
                <a:latin typeface="Outfit" pitchFamily="2" charset="0"/>
              </a:rPr>
              <a:t> questions and concerns</a:t>
            </a:r>
          </a:p>
          <a:p>
            <a:pPr marL="701674" lvl="1" indent="-350837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3600" dirty="0">
                <a:solidFill>
                  <a:srgbClr val="000000"/>
                </a:solidFill>
                <a:latin typeface="Outfit" pitchFamily="2" charset="0"/>
              </a:rPr>
              <a:t>Workplace Health &amp; Safety Committees</a:t>
            </a:r>
          </a:p>
          <a:p>
            <a:pPr marL="701674" lvl="1" indent="-350837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3600" dirty="0">
                <a:solidFill>
                  <a:srgbClr val="000000"/>
                </a:solidFill>
                <a:latin typeface="Outfit" pitchFamily="2" charset="0"/>
              </a:rPr>
              <a:t>Employee Management Advisory Committees to address emerging worksite issues</a:t>
            </a:r>
          </a:p>
          <a:p>
            <a:pPr marL="701674" lvl="1" indent="-350837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3600" dirty="0">
                <a:solidFill>
                  <a:srgbClr val="000000"/>
                </a:solidFill>
                <a:latin typeface="Outfit" pitchFamily="2" charset="0"/>
              </a:rPr>
              <a:t>Ongoing member mobilization and </a:t>
            </a:r>
            <a:r>
              <a:rPr lang="en-US" sz="3600" b="1" dirty="0">
                <a:solidFill>
                  <a:schemeClr val="bg1"/>
                </a:solidFill>
                <a:highlight>
                  <a:srgbClr val="02468F"/>
                </a:highlight>
                <a:latin typeface="Outfit" pitchFamily="2" charset="0"/>
              </a:rPr>
              <a:t>government relations </a:t>
            </a:r>
            <a:r>
              <a:rPr lang="en-US" sz="3600" dirty="0">
                <a:solidFill>
                  <a:srgbClr val="000000"/>
                </a:solidFill>
                <a:latin typeface="Outfit" pitchFamily="2" charset="0"/>
              </a:rPr>
              <a:t>to strengthen allied health professions for the future</a:t>
            </a:r>
          </a:p>
        </p:txBody>
      </p:sp>
    </p:spTree>
    <p:extLst>
      <p:ext uri="{BB962C8B-B14F-4D97-AF65-F5344CB8AC3E}">
        <p14:creationId xmlns:p14="http://schemas.microsoft.com/office/powerpoint/2010/main" val="587298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12812" y="-247705"/>
            <a:ext cx="8042174" cy="11681928"/>
          </a:xfrm>
          <a:custGeom>
            <a:avLst/>
            <a:gdLst/>
            <a:ahLst/>
            <a:cxnLst/>
            <a:rect l="l" t="t" r="r" b="b"/>
            <a:pathLst>
              <a:path w="8042174" h="11681928">
                <a:moveTo>
                  <a:pt x="0" y="0"/>
                </a:moveTo>
                <a:lnTo>
                  <a:pt x="8042173" y="0"/>
                </a:lnTo>
                <a:lnTo>
                  <a:pt x="8042173" y="11681928"/>
                </a:lnTo>
                <a:lnTo>
                  <a:pt x="0" y="116819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1535" r="-36487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TextBox 3"/>
          <p:cNvSpPr txBox="1"/>
          <p:nvPr/>
        </p:nvSpPr>
        <p:spPr>
          <a:xfrm>
            <a:off x="7376160" y="969010"/>
            <a:ext cx="12643156" cy="897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55"/>
              </a:lnSpc>
            </a:pPr>
            <a:r>
              <a:rPr lang="en-US" sz="6500" dirty="0">
                <a:solidFill>
                  <a:schemeClr val="bg1"/>
                </a:solidFill>
                <a:highlight>
                  <a:srgbClr val="02468F"/>
                </a:highlight>
                <a:latin typeface="Outfit Black" pitchFamily="2" charset="0"/>
              </a:rPr>
              <a:t>INVESTMENT &amp; BENEFITS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360920" y="2642229"/>
            <a:ext cx="10393680" cy="67376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08037" lvl="1" indent="-457200">
              <a:lnSpc>
                <a:spcPts val="4419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highlight>
                  <a:srgbClr val="02468F"/>
                </a:highlight>
                <a:latin typeface="Outfit" pitchFamily="2" charset="0"/>
              </a:rPr>
              <a:t>1.25% of your gross earnings, </a:t>
            </a:r>
            <a:r>
              <a:rPr lang="en-US" sz="3200" dirty="0">
                <a:solidFill>
                  <a:srgbClr val="000000"/>
                </a:solidFill>
                <a:latin typeface="Outfit" pitchFamily="2" charset="0"/>
              </a:rPr>
              <a:t>automatically deducted from your pay</a:t>
            </a:r>
            <a:br>
              <a:rPr lang="en-US" sz="3200" dirty="0">
                <a:solidFill>
                  <a:srgbClr val="000000"/>
                </a:solidFill>
                <a:latin typeface="Outfit" pitchFamily="2" charset="0"/>
              </a:rPr>
            </a:br>
            <a:endParaRPr lang="en-US" sz="3200" dirty="0">
              <a:solidFill>
                <a:srgbClr val="000000"/>
              </a:solidFill>
              <a:latin typeface="Outfit" pitchFamily="2" charset="0"/>
            </a:endParaRPr>
          </a:p>
          <a:p>
            <a:pPr marL="808037" lvl="1" indent="-457200">
              <a:lnSpc>
                <a:spcPts val="4419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Outfit" pitchFamily="2" charset="0"/>
              </a:rPr>
              <a:t>Dues support </a:t>
            </a:r>
            <a:r>
              <a:rPr lang="en-US" sz="3200" b="1" dirty="0">
                <a:solidFill>
                  <a:schemeClr val="bg1"/>
                </a:solidFill>
                <a:highlight>
                  <a:srgbClr val="02468F"/>
                </a:highlight>
                <a:latin typeface="Outfit" pitchFamily="2" charset="0"/>
              </a:rPr>
              <a:t>collective bargaining</a:t>
            </a:r>
            <a:r>
              <a:rPr lang="en-US" sz="3200" dirty="0">
                <a:solidFill>
                  <a:srgbClr val="000000"/>
                </a:solidFill>
                <a:latin typeface="Outfit" pitchFamily="2" charset="0"/>
              </a:rPr>
              <a:t>, representation for you and your colleagues, grievance filing &amp; investigation, legal research, arbitration </a:t>
            </a:r>
            <a:br>
              <a:rPr lang="en-US" sz="3200" dirty="0">
                <a:solidFill>
                  <a:srgbClr val="000000"/>
                </a:solidFill>
                <a:latin typeface="Outfit" pitchFamily="2" charset="0"/>
              </a:rPr>
            </a:br>
            <a:endParaRPr lang="en-US" sz="3200" dirty="0">
              <a:solidFill>
                <a:srgbClr val="000000"/>
              </a:solidFill>
              <a:latin typeface="Outfit" pitchFamily="2" charset="0"/>
            </a:endParaRPr>
          </a:p>
          <a:p>
            <a:pPr marL="808037" lvl="1" indent="-457200">
              <a:lnSpc>
                <a:spcPts val="4419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highlight>
                  <a:srgbClr val="02468F"/>
                </a:highlight>
                <a:latin typeface="Outfit" pitchFamily="2" charset="0"/>
              </a:rPr>
              <a:t>Members in Good Standing </a:t>
            </a:r>
            <a:r>
              <a:rPr lang="en-US" sz="3200" dirty="0">
                <a:solidFill>
                  <a:srgbClr val="000000"/>
                </a:solidFill>
                <a:latin typeface="Outfit" pitchFamily="2" charset="0"/>
              </a:rPr>
              <a:t>may:</a:t>
            </a:r>
          </a:p>
          <a:p>
            <a:pPr marL="1403349" lvl="2" indent="-467783">
              <a:lnSpc>
                <a:spcPts val="4419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Outfit" pitchFamily="2" charset="0"/>
              </a:rPr>
              <a:t>Speak &amp; vote at the AGM</a:t>
            </a:r>
          </a:p>
          <a:p>
            <a:pPr marL="1403349" lvl="2" indent="-467783">
              <a:lnSpc>
                <a:spcPts val="4419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Outfit" pitchFamily="2" charset="0"/>
              </a:rPr>
              <a:t>Hold elective office</a:t>
            </a:r>
          </a:p>
          <a:p>
            <a:pPr marL="1403349" lvl="2" indent="-467783">
              <a:lnSpc>
                <a:spcPts val="4419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Outfit" pitchFamily="2" charset="0"/>
              </a:rPr>
              <a:t>Volunteer for committees</a:t>
            </a:r>
          </a:p>
          <a:p>
            <a:pPr>
              <a:lnSpc>
                <a:spcPts val="4419"/>
              </a:lnSpc>
            </a:pPr>
            <a:endParaRPr lang="en-US" sz="3249" dirty="0">
              <a:solidFill>
                <a:srgbClr val="000000"/>
              </a:solidFill>
              <a:latin typeface="Open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451834" y="0"/>
            <a:ext cx="9210917" cy="11288884"/>
          </a:xfrm>
          <a:custGeom>
            <a:avLst/>
            <a:gdLst/>
            <a:ahLst/>
            <a:cxnLst/>
            <a:rect l="l" t="t" r="r" b="b"/>
            <a:pathLst>
              <a:path w="9210917" h="11288884">
                <a:moveTo>
                  <a:pt x="0" y="0"/>
                </a:moveTo>
                <a:lnTo>
                  <a:pt x="9210917" y="0"/>
                </a:lnTo>
                <a:lnTo>
                  <a:pt x="9210917" y="11288884"/>
                </a:lnTo>
                <a:lnTo>
                  <a:pt x="0" y="112888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4977" t="-8577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TextBox 3"/>
          <p:cNvSpPr txBox="1"/>
          <p:nvPr/>
        </p:nvSpPr>
        <p:spPr>
          <a:xfrm>
            <a:off x="502686" y="2476500"/>
            <a:ext cx="10555345" cy="599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59"/>
              </a:lnSpc>
            </a:pPr>
            <a:r>
              <a:rPr lang="en-US" sz="4049" b="1" dirty="0">
                <a:solidFill>
                  <a:srgbClr val="02468F"/>
                </a:solidFill>
                <a:latin typeface="Outfit" pitchFamily="2" charset="0"/>
              </a:rPr>
              <a:t>Continuing education for members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02686" y="5067300"/>
            <a:ext cx="10555345" cy="612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79"/>
              </a:lnSpc>
            </a:pPr>
            <a:r>
              <a:rPr lang="en-US" sz="4149" b="1" dirty="0">
                <a:solidFill>
                  <a:srgbClr val="02468F"/>
                </a:solidFill>
                <a:latin typeface="Outfit" pitchFamily="2" charset="0"/>
              </a:rPr>
              <a:t>Scholarships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02686" y="3238500"/>
            <a:ext cx="10654177" cy="1564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83" lvl="1" indent="-334641">
              <a:lnSpc>
                <a:spcPts val="4339"/>
              </a:lnSpc>
              <a:buFont typeface="Arial"/>
              <a:buChar char="•"/>
            </a:pPr>
            <a:r>
              <a:rPr lang="en-US" sz="3099" b="1" dirty="0">
                <a:solidFill>
                  <a:srgbClr val="000000"/>
                </a:solidFill>
                <a:latin typeface="Outfit" pitchFamily="2" charset="0"/>
              </a:rPr>
              <a:t>Up to three (3) $1,500 scholarships/yr </a:t>
            </a:r>
            <a:r>
              <a:rPr lang="en-US" sz="3099" dirty="0">
                <a:solidFill>
                  <a:srgbClr val="000000"/>
                </a:solidFill>
                <a:latin typeface="Outfit" pitchFamily="2" charset="0"/>
              </a:rPr>
              <a:t>open to MAHCP Members in Good Standing to upgrade/certify</a:t>
            </a:r>
          </a:p>
          <a:p>
            <a:pPr>
              <a:lnSpc>
                <a:spcPts val="3639"/>
              </a:lnSpc>
            </a:pPr>
            <a:endParaRPr lang="en-US" sz="3099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02686" y="5838825"/>
            <a:ext cx="10437012" cy="32692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913" lvl="1" indent="-334956">
              <a:lnSpc>
                <a:spcPts val="4344"/>
              </a:lnSpc>
              <a:buFont typeface="Arial"/>
              <a:buChar char="•"/>
            </a:pPr>
            <a:r>
              <a:rPr lang="en-US" sz="3102" b="1" dirty="0">
                <a:solidFill>
                  <a:srgbClr val="000000"/>
                </a:solidFill>
                <a:latin typeface="Outfit" pitchFamily="2" charset="0"/>
              </a:rPr>
              <a:t>Up to three (3) $500 scholarships/yr </a:t>
            </a:r>
            <a:r>
              <a:rPr lang="en-US" sz="3102" dirty="0">
                <a:solidFill>
                  <a:srgbClr val="000000"/>
                </a:solidFill>
                <a:latin typeface="Outfit" pitchFamily="2" charset="0"/>
              </a:rPr>
              <a:t>for Manitoba residents entering 1st year training in allied health</a:t>
            </a:r>
          </a:p>
          <a:p>
            <a:pPr>
              <a:lnSpc>
                <a:spcPts val="4344"/>
              </a:lnSpc>
            </a:pPr>
            <a:endParaRPr lang="en-US" sz="3102" dirty="0">
              <a:solidFill>
                <a:srgbClr val="000000"/>
              </a:solidFill>
              <a:latin typeface="Outfit" pitchFamily="2" charset="0"/>
            </a:endParaRPr>
          </a:p>
          <a:p>
            <a:pPr marL="669913" lvl="1" indent="-334956">
              <a:lnSpc>
                <a:spcPts val="4344"/>
              </a:lnSpc>
              <a:buFont typeface="Arial"/>
              <a:buChar char="•"/>
            </a:pPr>
            <a:r>
              <a:rPr lang="en-US" sz="3102" b="1" dirty="0">
                <a:solidFill>
                  <a:srgbClr val="000000"/>
                </a:solidFill>
                <a:latin typeface="Outfit" pitchFamily="2" charset="0"/>
              </a:rPr>
              <a:t>Up to 12 (twelve) $500 scholarships/yr </a:t>
            </a:r>
            <a:r>
              <a:rPr lang="en-US" sz="3102" dirty="0">
                <a:solidFill>
                  <a:srgbClr val="000000"/>
                </a:solidFill>
                <a:latin typeface="Outfit" pitchFamily="2" charset="0"/>
              </a:rPr>
              <a:t>to children of MAHCP Members in Good Standing, entering 1st year, full-time post-secondary in any field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02686" y="708725"/>
            <a:ext cx="19699839" cy="10904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100"/>
              </a:lnSpc>
            </a:pPr>
            <a:r>
              <a:rPr lang="en-US" sz="7000" dirty="0">
                <a:solidFill>
                  <a:schemeClr val="bg1"/>
                </a:solidFill>
                <a:highlight>
                  <a:srgbClr val="02468F"/>
                </a:highlight>
                <a:latin typeface="Outfit Black" pitchFamily="2" charset="0"/>
                <a:ea typeface="Open Sans Bold Bold" panose="020B0604020202020204" charset="0"/>
                <a:cs typeface="Open Sans Bold Bold" panose="020B0604020202020204" charset="0"/>
              </a:rPr>
              <a:t>PROFESSIONAL DEVELOPMENT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586454" y="-2811422"/>
            <a:ext cx="11690602" cy="15857828"/>
            <a:chOff x="0" y="0"/>
            <a:chExt cx="1046448" cy="141946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46447" cy="1419464"/>
            </a:xfrm>
            <a:custGeom>
              <a:avLst/>
              <a:gdLst/>
              <a:ahLst/>
              <a:cxnLst/>
              <a:rect l="l" t="t" r="r" b="b"/>
              <a:pathLst>
                <a:path w="1046447" h="1419464">
                  <a:moveTo>
                    <a:pt x="523224" y="0"/>
                  </a:moveTo>
                  <a:lnTo>
                    <a:pt x="1046447" y="709732"/>
                  </a:lnTo>
                  <a:lnTo>
                    <a:pt x="523224" y="1419464"/>
                  </a:lnTo>
                  <a:lnTo>
                    <a:pt x="0" y="709732"/>
                  </a:lnTo>
                  <a:lnTo>
                    <a:pt x="523224" y="0"/>
                  </a:lnTo>
                  <a:close/>
                </a:path>
              </a:pathLst>
            </a:custGeom>
            <a:solidFill>
              <a:srgbClr val="27B051"/>
            </a:solidFill>
          </p:spPr>
          <p:txBody>
            <a:bodyPr/>
            <a:lstStyle/>
            <a:p>
              <a:endParaRPr lang="en-CA" dirty="0">
                <a:solidFill>
                  <a:srgbClr val="27B051"/>
                </a:solidFill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9858" y="186820"/>
              <a:ext cx="686731" cy="9886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srgbClr val="27B051"/>
                </a:solidFill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85800" y="1127962"/>
            <a:ext cx="10555345" cy="1004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03"/>
              </a:lnSpc>
            </a:pPr>
            <a:r>
              <a:rPr lang="en-US" sz="8000" dirty="0">
                <a:solidFill>
                  <a:schemeClr val="bg1"/>
                </a:solidFill>
                <a:highlight>
                  <a:srgbClr val="02468F"/>
                </a:highlight>
                <a:latin typeface="Outfit Black" pitchFamily="2" charset="0"/>
              </a:rPr>
              <a:t>MEMBER SAVINGS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85800" y="2590049"/>
            <a:ext cx="9884296" cy="4306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41" lvl="1" indent="-377820">
              <a:lnSpc>
                <a:spcPts val="4899"/>
              </a:lnSpc>
              <a:buFont typeface="Arial"/>
              <a:buChar char="•"/>
            </a:pPr>
            <a:r>
              <a:rPr lang="en-US" sz="3499" dirty="0">
                <a:solidFill>
                  <a:srgbClr val="000000"/>
                </a:solidFill>
                <a:latin typeface="Outfit" pitchFamily="2" charset="0"/>
              </a:rPr>
              <a:t>Leisure &amp; fitness</a:t>
            </a:r>
          </a:p>
          <a:p>
            <a:pPr marL="755641" lvl="1" indent="-377820">
              <a:lnSpc>
                <a:spcPts val="4899"/>
              </a:lnSpc>
              <a:buFont typeface="Arial"/>
              <a:buChar char="•"/>
            </a:pPr>
            <a:r>
              <a:rPr lang="en-US" sz="3499" dirty="0">
                <a:solidFill>
                  <a:srgbClr val="000000"/>
                </a:solidFill>
                <a:latin typeface="Outfit" pitchFamily="2" charset="0"/>
              </a:rPr>
              <a:t>Sports &amp; arts events</a:t>
            </a:r>
          </a:p>
          <a:p>
            <a:pPr marL="755641" lvl="1" indent="-377820">
              <a:lnSpc>
                <a:spcPts val="4899"/>
              </a:lnSpc>
              <a:buFont typeface="Arial"/>
              <a:buChar char="•"/>
            </a:pPr>
            <a:r>
              <a:rPr lang="en-US" sz="3499" dirty="0">
                <a:solidFill>
                  <a:srgbClr val="000000"/>
                </a:solidFill>
                <a:latin typeface="Outfit" pitchFamily="2" charset="0"/>
              </a:rPr>
              <a:t>unionsavings.ca</a:t>
            </a:r>
          </a:p>
          <a:p>
            <a:pPr marL="755641" lvl="1" indent="-377820">
              <a:lnSpc>
                <a:spcPts val="4899"/>
              </a:lnSpc>
              <a:buFont typeface="Arial"/>
              <a:buChar char="•"/>
            </a:pPr>
            <a:r>
              <a:rPr lang="en-US" sz="3499" dirty="0">
                <a:solidFill>
                  <a:srgbClr val="000000"/>
                </a:solidFill>
                <a:latin typeface="Outfit" pitchFamily="2" charset="0"/>
              </a:rPr>
              <a:t>Many local businesses across Manitoba </a:t>
            </a:r>
            <a:br>
              <a:rPr lang="en-US" sz="3499" dirty="0">
                <a:solidFill>
                  <a:srgbClr val="000000"/>
                </a:solidFill>
                <a:latin typeface="Outfit" pitchFamily="2" charset="0"/>
              </a:rPr>
            </a:br>
            <a:r>
              <a:rPr lang="en-US" sz="3499" dirty="0">
                <a:solidFill>
                  <a:srgbClr val="000000"/>
                </a:solidFill>
                <a:latin typeface="Outfit" pitchFamily="2" charset="0"/>
              </a:rPr>
              <a:t>(and growing!)</a:t>
            </a:r>
          </a:p>
          <a:p>
            <a:pPr algn="ctr">
              <a:lnSpc>
                <a:spcPts val="4759"/>
              </a:lnSpc>
            </a:pPr>
            <a:endParaRPr lang="en-US" sz="3499" dirty="0">
              <a:solidFill>
                <a:srgbClr val="000000"/>
              </a:solidFill>
              <a:latin typeface="Open Sans"/>
            </a:endParaRPr>
          </a:p>
          <a:p>
            <a:pPr algn="r">
              <a:lnSpc>
                <a:spcPts val="4479"/>
              </a:lnSpc>
            </a:pPr>
            <a:endParaRPr lang="en-US" sz="3499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547601" y="7534904"/>
            <a:ext cx="6034194" cy="17845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899" b="1" dirty="0">
                <a:solidFill>
                  <a:srgbClr val="02468F"/>
                </a:solidFill>
                <a:latin typeface="Outfit" pitchFamily="2" charset="0"/>
              </a:rPr>
              <a:t>Scan the QR code to complete the New Member Profile form. We’ll send you a handy Member ID card to take advantage of rebates.</a:t>
            </a:r>
          </a:p>
        </p:txBody>
      </p:sp>
      <p:pic>
        <p:nvPicPr>
          <p:cNvPr id="9" name="Picture 8" descr="A person wearing a white shirt and blue and green text&#10;&#10;Description automatically generated">
            <a:extLst>
              <a:ext uri="{FF2B5EF4-FFF2-40B4-BE49-F238E27FC236}">
                <a16:creationId xmlns:a16="http://schemas.microsoft.com/office/drawing/2014/main" id="{73671A07-D21B-4036-9CD0-5A6ADA5546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"/>
          <a:stretch/>
        </p:blipFill>
        <p:spPr>
          <a:xfrm rot="942916">
            <a:off x="11524245" y="951443"/>
            <a:ext cx="6187443" cy="8162342"/>
          </a:xfrm>
          <a:prstGeom prst="rect">
            <a:avLst/>
          </a:prstGeom>
        </p:spPr>
      </p:pic>
      <p:pic>
        <p:nvPicPr>
          <p:cNvPr id="11" name="Picture 10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555CA8E1-8DFF-83C5-FC71-2793C19281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7055215"/>
            <a:ext cx="2743971" cy="274397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631</Words>
  <Application>Microsoft Office PowerPoint</Application>
  <PresentationFormat>Custom</PresentationFormat>
  <Paragraphs>77</Paragraphs>
  <Slides>12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Outfit</vt:lpstr>
      <vt:lpstr>Open Sans Bold Bold</vt:lpstr>
      <vt:lpstr>Hepta Slab SemiBold</vt:lpstr>
      <vt:lpstr>Calibri</vt:lpstr>
      <vt:lpstr>Open Sans Bold</vt:lpstr>
      <vt:lpstr>Arial</vt:lpstr>
      <vt:lpstr>Open Sans</vt:lpstr>
      <vt:lpstr>Aptos</vt:lpstr>
      <vt:lpstr>Outfit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Member Orientation 2024</dc:title>
  <dc:creator>Karen Viveiros</dc:creator>
  <cp:lastModifiedBy>Karen Viveiros</cp:lastModifiedBy>
  <cp:revision>4</cp:revision>
  <dcterms:created xsi:type="dcterms:W3CDTF">2006-08-16T00:00:00Z</dcterms:created>
  <dcterms:modified xsi:type="dcterms:W3CDTF">2024-11-25T19:51:28Z</dcterms:modified>
  <dc:identifier>DAGBR19Pa5E</dc:identifier>
</cp:coreProperties>
</file>